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7" r:id="rId3"/>
    <p:sldId id="258" r:id="rId4"/>
    <p:sldId id="259" r:id="rId5"/>
    <p:sldId id="260" r:id="rId6"/>
    <p:sldId id="261" r:id="rId7"/>
    <p:sldId id="262" r:id="rId8"/>
    <p:sldId id="263" r:id="rId9"/>
    <p:sldId id="275" r:id="rId10"/>
    <p:sldId id="265" r:id="rId11"/>
    <p:sldId id="266" r:id="rId12"/>
    <p:sldId id="268" r:id="rId13"/>
    <p:sldId id="274" r:id="rId14"/>
    <p:sldId id="267" r:id="rId15"/>
    <p:sldId id="269" r:id="rId16"/>
    <p:sldId id="270" r:id="rId17"/>
    <p:sldId id="271" r:id="rId18"/>
    <p:sldId id="272" r:id="rId19"/>
    <p:sldId id="273"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CC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131" autoAdjust="0"/>
  </p:normalViewPr>
  <p:slideViewPr>
    <p:cSldViewPr>
      <p:cViewPr>
        <p:scale>
          <a:sx n="76" d="100"/>
          <a:sy n="76" d="100"/>
        </p:scale>
        <p:origin x="-2634" y="-8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gilliandawe-taylor:Desktop:territorial%20picture%20by%20program.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'Grad Rates'!$A$19</c:f>
              <c:strCache>
                <c:ptCount val="1"/>
                <c:pt idx="0">
                  <c:v>Total</c:v>
                </c:pt>
              </c:strCache>
            </c:strRef>
          </c:tx>
          <c:marker>
            <c:symbol val="none"/>
          </c:marker>
          <c:cat>
            <c:numRef>
              <c:f>'Grad Rates'!$B$18:$O$18</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'Grad Rates'!$B$19:$O$19</c:f>
              <c:numCache>
                <c:formatCode>0</c:formatCode>
                <c:ptCount val="14"/>
                <c:pt idx="0">
                  <c:v>35.568513119533527</c:v>
                </c:pt>
                <c:pt idx="1">
                  <c:v>43.672839506172842</c:v>
                </c:pt>
                <c:pt idx="2">
                  <c:v>44.94047619047619</c:v>
                </c:pt>
                <c:pt idx="3">
                  <c:v>48.827586206896541</c:v>
                </c:pt>
                <c:pt idx="4">
                  <c:v>50.690607734806633</c:v>
                </c:pt>
                <c:pt idx="5">
                  <c:v>52.840909090909101</c:v>
                </c:pt>
                <c:pt idx="6">
                  <c:v>58.024691358024697</c:v>
                </c:pt>
                <c:pt idx="7">
                  <c:v>55.089058524173034</c:v>
                </c:pt>
                <c:pt idx="8">
                  <c:v>54.755434782608681</c:v>
                </c:pt>
                <c:pt idx="9">
                  <c:v>54.098360655737707</c:v>
                </c:pt>
                <c:pt idx="10">
                  <c:v>54.951185495118537</c:v>
                </c:pt>
                <c:pt idx="11">
                  <c:v>63.425253991291733</c:v>
                </c:pt>
                <c:pt idx="12">
                  <c:v>64.484679665738199</c:v>
                </c:pt>
                <c:pt idx="13">
                  <c:v>66.666666666666643</c:v>
                </c:pt>
              </c:numCache>
            </c:numRef>
          </c:val>
          <c:smooth val="0"/>
        </c:ser>
        <c:ser>
          <c:idx val="1"/>
          <c:order val="1"/>
          <c:tx>
            <c:strRef>
              <c:f>'Grad Rates'!$A$20</c:f>
              <c:strCache>
                <c:ptCount val="1"/>
                <c:pt idx="0">
                  <c:v>Aboriginal</c:v>
                </c:pt>
              </c:strCache>
            </c:strRef>
          </c:tx>
          <c:marker>
            <c:symbol val="none"/>
          </c:marker>
          <c:cat>
            <c:numRef>
              <c:f>'Grad Rates'!$B$18:$O$18</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'Grad Rates'!$B$20:$O$20</c:f>
              <c:numCache>
                <c:formatCode>0</c:formatCode>
                <c:ptCount val="14"/>
                <c:pt idx="0">
                  <c:v>23.188405797101449</c:v>
                </c:pt>
                <c:pt idx="1">
                  <c:v>32.152588555858301</c:v>
                </c:pt>
                <c:pt idx="2">
                  <c:v>34.1736694677871</c:v>
                </c:pt>
                <c:pt idx="3">
                  <c:v>36.99788583509514</c:v>
                </c:pt>
                <c:pt idx="4">
                  <c:v>39.445628997867807</c:v>
                </c:pt>
                <c:pt idx="5">
                  <c:v>39.366515837104082</c:v>
                </c:pt>
                <c:pt idx="6">
                  <c:v>45.951859956236312</c:v>
                </c:pt>
                <c:pt idx="7">
                  <c:v>44.758064516129032</c:v>
                </c:pt>
                <c:pt idx="8">
                  <c:v>43.037974683544299</c:v>
                </c:pt>
                <c:pt idx="9">
                  <c:v>38.144329896907223</c:v>
                </c:pt>
                <c:pt idx="10">
                  <c:v>44.276457883369318</c:v>
                </c:pt>
                <c:pt idx="11">
                  <c:v>54.524361948955921</c:v>
                </c:pt>
                <c:pt idx="12">
                  <c:v>55.106382978723403</c:v>
                </c:pt>
                <c:pt idx="13">
                  <c:v>55.971896955503503</c:v>
                </c:pt>
              </c:numCache>
            </c:numRef>
          </c:val>
          <c:smooth val="0"/>
        </c:ser>
        <c:ser>
          <c:idx val="2"/>
          <c:order val="2"/>
          <c:tx>
            <c:strRef>
              <c:f>'Grad Rates'!$A$21</c:f>
              <c:strCache>
                <c:ptCount val="1"/>
                <c:pt idx="0">
                  <c:v>Non-Aboriginal</c:v>
                </c:pt>
              </c:strCache>
            </c:strRef>
          </c:tx>
          <c:marker>
            <c:symbol val="none"/>
          </c:marker>
          <c:cat>
            <c:numRef>
              <c:f>'Grad Rates'!$B$18:$O$18</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'Grad Rates'!$B$21:$O$21</c:f>
              <c:numCache>
                <c:formatCode>0</c:formatCode>
                <c:ptCount val="14"/>
                <c:pt idx="0">
                  <c:v>54.411764705882327</c:v>
                </c:pt>
                <c:pt idx="1">
                  <c:v>58.718861209964409</c:v>
                </c:pt>
                <c:pt idx="2">
                  <c:v>57.142857142857139</c:v>
                </c:pt>
                <c:pt idx="3">
                  <c:v>71.031746031746039</c:v>
                </c:pt>
                <c:pt idx="4">
                  <c:v>71.372549019607831</c:v>
                </c:pt>
                <c:pt idx="5">
                  <c:v>75.572519083969468</c:v>
                </c:pt>
                <c:pt idx="6">
                  <c:v>78.308823529411768</c:v>
                </c:pt>
                <c:pt idx="7">
                  <c:v>72.758620689655174</c:v>
                </c:pt>
                <c:pt idx="8">
                  <c:v>75.954198473282446</c:v>
                </c:pt>
                <c:pt idx="9">
                  <c:v>85.425101214574866</c:v>
                </c:pt>
                <c:pt idx="10">
                  <c:v>74.40944881889763</c:v>
                </c:pt>
                <c:pt idx="11">
                  <c:v>78.294573643410857</c:v>
                </c:pt>
                <c:pt idx="12">
                  <c:v>82.258064516129025</c:v>
                </c:pt>
                <c:pt idx="13">
                  <c:v>89.847715736040612</c:v>
                </c:pt>
              </c:numCache>
            </c:numRef>
          </c:val>
          <c:smooth val="0"/>
        </c:ser>
        <c:dLbls>
          <c:showLegendKey val="0"/>
          <c:showVal val="0"/>
          <c:showCatName val="0"/>
          <c:showSerName val="0"/>
          <c:showPercent val="0"/>
          <c:showBubbleSize val="0"/>
        </c:dLbls>
        <c:marker val="1"/>
        <c:smooth val="0"/>
        <c:axId val="4756224"/>
        <c:axId val="4757760"/>
      </c:lineChart>
      <c:catAx>
        <c:axId val="4756224"/>
        <c:scaling>
          <c:orientation val="minMax"/>
        </c:scaling>
        <c:delete val="0"/>
        <c:axPos val="b"/>
        <c:numFmt formatCode="General" sourceLinked="1"/>
        <c:majorTickMark val="out"/>
        <c:minorTickMark val="none"/>
        <c:tickLblPos val="nextTo"/>
        <c:crossAx val="4757760"/>
        <c:crosses val="autoZero"/>
        <c:auto val="1"/>
        <c:lblAlgn val="ctr"/>
        <c:lblOffset val="100"/>
        <c:noMultiLvlLbl val="0"/>
      </c:catAx>
      <c:valAx>
        <c:axId val="4757760"/>
        <c:scaling>
          <c:orientation val="minMax"/>
        </c:scaling>
        <c:delete val="0"/>
        <c:axPos val="l"/>
        <c:majorGridlines/>
        <c:title>
          <c:tx>
            <c:rich>
              <a:bodyPr rot="0" vert="horz"/>
              <a:lstStyle/>
              <a:p>
                <a:pPr>
                  <a:defRPr/>
                </a:pPr>
                <a:r>
                  <a:rPr lang="en-US"/>
                  <a:t>%</a:t>
                </a:r>
              </a:p>
            </c:rich>
          </c:tx>
          <c:layout/>
          <c:overlay val="0"/>
        </c:title>
        <c:numFmt formatCode="0" sourceLinked="1"/>
        <c:majorTickMark val="out"/>
        <c:minorTickMark val="none"/>
        <c:tickLblPos val="nextTo"/>
        <c:crossAx val="4756224"/>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4.1025641025640998E-2"/>
          <c:w val="0.969322344422892"/>
          <c:h val="0.859991520290733"/>
        </c:manualLayout>
      </c:layout>
      <c:barChart>
        <c:barDir val="col"/>
        <c:grouping val="clustered"/>
        <c:varyColors val="0"/>
        <c:ser>
          <c:idx val="0"/>
          <c:order val="0"/>
          <c:tx>
            <c:strRef>
              <c:f>'ELA AAT'!$C$1</c:f>
              <c:strCache>
                <c:ptCount val="1"/>
                <c:pt idx="0">
                  <c:v>Students Achieving Acceptable Standard as a % of Total Enrollment</c:v>
                </c:pt>
              </c:strCache>
            </c:strRef>
          </c:tx>
          <c:invertIfNegative val="0"/>
          <c:dPt>
            <c:idx val="0"/>
            <c:invertIfNegative val="0"/>
            <c:bubble3D val="0"/>
            <c:spPr>
              <a:solidFill>
                <a:srgbClr val="DA1F28"/>
              </a:solidFill>
            </c:spPr>
          </c:dPt>
          <c:dPt>
            <c:idx val="1"/>
            <c:invertIfNegative val="0"/>
            <c:bubble3D val="0"/>
            <c:spPr>
              <a:gradFill rotWithShape="1">
                <a:gsLst>
                  <a:gs pos="0">
                    <a:srgbClr val="A5AB81">
                      <a:shade val="51000"/>
                      <a:satMod val="130000"/>
                    </a:srgbClr>
                  </a:gs>
                  <a:gs pos="80000">
                    <a:srgbClr val="A5AB81">
                      <a:shade val="93000"/>
                      <a:satMod val="130000"/>
                    </a:srgbClr>
                  </a:gs>
                  <a:gs pos="100000">
                    <a:srgbClr val="A5AB81">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invertIfNegative val="0"/>
            <c:bubble3D val="0"/>
            <c:spPr>
              <a:gradFill rotWithShape="1">
                <a:gsLst>
                  <a:gs pos="0">
                    <a:srgbClr val="D8B25C">
                      <a:shade val="51000"/>
                      <a:satMod val="130000"/>
                    </a:srgbClr>
                  </a:gs>
                  <a:gs pos="80000">
                    <a:srgbClr val="D8B25C">
                      <a:shade val="93000"/>
                      <a:satMod val="130000"/>
                    </a:srgbClr>
                  </a:gs>
                  <a:gs pos="100000">
                    <a:srgbClr val="D8B25C">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invertIfNegative val="0"/>
            <c:bubble3D val="0"/>
            <c:spPr>
              <a:solidFill>
                <a:srgbClr val="DA1F28"/>
              </a:solidFill>
            </c:spPr>
          </c:dPt>
          <c:dPt>
            <c:idx val="4"/>
            <c:invertIfNegative val="0"/>
            <c:bubble3D val="0"/>
            <c:spPr>
              <a:gradFill rotWithShape="1">
                <a:gsLst>
                  <a:gs pos="0">
                    <a:srgbClr val="A5AB81">
                      <a:shade val="51000"/>
                      <a:satMod val="130000"/>
                    </a:srgbClr>
                  </a:gs>
                  <a:gs pos="80000">
                    <a:srgbClr val="A5AB81">
                      <a:shade val="93000"/>
                      <a:satMod val="130000"/>
                    </a:srgbClr>
                  </a:gs>
                  <a:gs pos="100000">
                    <a:srgbClr val="A5AB81">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5"/>
            <c:invertIfNegative val="0"/>
            <c:bubble3D val="0"/>
            <c:spPr>
              <a:gradFill rotWithShape="1">
                <a:gsLst>
                  <a:gs pos="0">
                    <a:srgbClr val="D8B25C">
                      <a:shade val="51000"/>
                      <a:satMod val="130000"/>
                    </a:srgbClr>
                  </a:gs>
                  <a:gs pos="80000">
                    <a:srgbClr val="D8B25C">
                      <a:shade val="93000"/>
                      <a:satMod val="130000"/>
                    </a:srgbClr>
                  </a:gs>
                  <a:gs pos="100000">
                    <a:srgbClr val="D8B25C">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6"/>
            <c:invertIfNegative val="0"/>
            <c:bubble3D val="0"/>
            <c:spPr>
              <a:solidFill>
                <a:srgbClr val="DA1F28"/>
              </a:solidFill>
            </c:spPr>
          </c:dPt>
          <c:dPt>
            <c:idx val="7"/>
            <c:invertIfNegative val="0"/>
            <c:bubble3D val="0"/>
            <c:spPr>
              <a:gradFill rotWithShape="1">
                <a:gsLst>
                  <a:gs pos="0">
                    <a:srgbClr val="A5AB81">
                      <a:shade val="51000"/>
                      <a:satMod val="130000"/>
                    </a:srgbClr>
                  </a:gs>
                  <a:gs pos="80000">
                    <a:srgbClr val="A5AB81">
                      <a:shade val="93000"/>
                      <a:satMod val="130000"/>
                    </a:srgbClr>
                  </a:gs>
                  <a:gs pos="100000">
                    <a:srgbClr val="A5AB81">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8"/>
            <c:invertIfNegative val="0"/>
            <c:bubble3D val="0"/>
            <c:spPr>
              <a:gradFill rotWithShape="1">
                <a:gsLst>
                  <a:gs pos="0">
                    <a:srgbClr val="D8B25C">
                      <a:shade val="51000"/>
                      <a:satMod val="130000"/>
                    </a:srgbClr>
                  </a:gs>
                  <a:gs pos="80000">
                    <a:srgbClr val="D8B25C">
                      <a:shade val="93000"/>
                      <a:satMod val="130000"/>
                    </a:srgbClr>
                  </a:gs>
                  <a:gs pos="100000">
                    <a:srgbClr val="D8B25C">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7"/>
              <c:layout/>
              <c:tx>
                <c:rich>
                  <a:bodyPr/>
                  <a:lstStyle/>
                  <a:p>
                    <a:r>
                      <a:rPr lang="en-US" dirty="0">
                        <a:solidFill>
                          <a:schemeClr val="tx1"/>
                        </a:solidFill>
                      </a:rPr>
                      <a:t>51 %</a:t>
                    </a:r>
                  </a:p>
                </c:rich>
              </c:tx>
              <c:dLblPos val="outEnd"/>
              <c:showLegendKey val="0"/>
              <c:showVal val="1"/>
              <c:showCatName val="0"/>
              <c:showSerName val="0"/>
              <c:showPercent val="0"/>
              <c:showBubbleSize val="0"/>
            </c:dLbl>
            <c:numFmt formatCode="General\ \%" sourceLinked="0"/>
            <c:spPr>
              <a:solidFill>
                <a:sysClr val="window" lastClr="FFFFFF"/>
              </a:solidFill>
              <a:ln>
                <a:noFill/>
              </a:ln>
            </c:spPr>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dLbls>
          <c:cat>
            <c:multiLvlStrRef>
              <c:f>'ELA AAT'!$A$2:$B$10</c:f>
              <c:multiLvlStrCache>
                <c:ptCount val="9"/>
                <c:lvl>
                  <c:pt idx="0">
                    <c:v>Communities</c:v>
                  </c:pt>
                  <c:pt idx="1">
                    <c:v>Regional Centres</c:v>
                  </c:pt>
                  <c:pt idx="2">
                    <c:v>Yellowknife</c:v>
                  </c:pt>
                  <c:pt idx="3">
                    <c:v>Communities</c:v>
                  </c:pt>
                  <c:pt idx="4">
                    <c:v>Regional Centres</c:v>
                  </c:pt>
                  <c:pt idx="5">
                    <c:v>Yellowknife</c:v>
                  </c:pt>
                  <c:pt idx="6">
                    <c:v>Communities</c:v>
                  </c:pt>
                  <c:pt idx="7">
                    <c:v>Regional Centres</c:v>
                  </c:pt>
                  <c:pt idx="8">
                    <c:v>Yellowknife</c:v>
                  </c:pt>
                </c:lvl>
                <c:lvl>
                  <c:pt idx="0">
                    <c:v>Grade 3 ELA</c:v>
                  </c:pt>
                  <c:pt idx="3">
                    <c:v>Grade 6 ELA</c:v>
                  </c:pt>
                  <c:pt idx="6">
                    <c:v>Grade 9 ELA</c:v>
                  </c:pt>
                </c:lvl>
              </c:multiLvlStrCache>
            </c:multiLvlStrRef>
          </c:cat>
          <c:val>
            <c:numRef>
              <c:f>'ELA AAT'!$C$2:$C$10</c:f>
              <c:numCache>
                <c:formatCode>_(* #,##0_);_(* \(#,##0\);_(* "-"??_);_(@_)</c:formatCode>
                <c:ptCount val="9"/>
                <c:pt idx="0">
                  <c:v>23</c:v>
                </c:pt>
                <c:pt idx="1">
                  <c:v>59</c:v>
                </c:pt>
                <c:pt idx="2">
                  <c:v>55</c:v>
                </c:pt>
                <c:pt idx="3">
                  <c:v>19</c:v>
                </c:pt>
                <c:pt idx="4">
                  <c:v>62</c:v>
                </c:pt>
                <c:pt idx="5">
                  <c:v>56</c:v>
                </c:pt>
                <c:pt idx="6">
                  <c:v>11</c:v>
                </c:pt>
                <c:pt idx="7">
                  <c:v>51</c:v>
                </c:pt>
                <c:pt idx="8">
                  <c:v>62</c:v>
                </c:pt>
              </c:numCache>
            </c:numRef>
          </c:val>
        </c:ser>
        <c:dLbls>
          <c:showLegendKey val="0"/>
          <c:showVal val="1"/>
          <c:showCatName val="0"/>
          <c:showSerName val="0"/>
          <c:showPercent val="0"/>
          <c:showBubbleSize val="0"/>
        </c:dLbls>
        <c:gapWidth val="75"/>
        <c:axId val="33104256"/>
        <c:axId val="33110656"/>
      </c:barChart>
      <c:catAx>
        <c:axId val="33104256"/>
        <c:scaling>
          <c:orientation val="minMax"/>
        </c:scaling>
        <c:delete val="0"/>
        <c:axPos val="b"/>
        <c:majorTickMark val="none"/>
        <c:minorTickMark val="none"/>
        <c:tickLblPos val="nextTo"/>
        <c:crossAx val="33110656"/>
        <c:crosses val="autoZero"/>
        <c:auto val="0"/>
        <c:lblAlgn val="ctr"/>
        <c:lblOffset val="100"/>
        <c:noMultiLvlLbl val="0"/>
      </c:catAx>
      <c:valAx>
        <c:axId val="33110656"/>
        <c:scaling>
          <c:orientation val="minMax"/>
          <c:max val="100"/>
        </c:scaling>
        <c:delete val="1"/>
        <c:axPos val="l"/>
        <c:numFmt formatCode="General\ \%" sourceLinked="0"/>
        <c:majorTickMark val="none"/>
        <c:minorTickMark val="none"/>
        <c:tickLblPos val="nextTo"/>
        <c:crossAx val="33104256"/>
        <c:crosses val="autoZero"/>
        <c:crossBetween val="between"/>
      </c:valAx>
    </c:plotArea>
    <c:plotVisOnly val="1"/>
    <c:dispBlanksAs val="gap"/>
    <c:showDLblsOverMax val="0"/>
  </c:chart>
  <c:spPr>
    <a:noFill/>
    <a:ln w="57150" cap="flat" cmpd="sng" algn="ctr">
      <a:noFill/>
      <a:prstDash val="solid"/>
    </a:ln>
    <a:effectLst/>
    <a:scene3d>
      <a:camera prst="orthographicFront"/>
      <a:lightRig rig="threePt" dir="t"/>
    </a:scene3d>
    <a:sp3d>
      <a:bevelT w="165100" prst="coolSlant"/>
    </a:sp3d>
  </c:spPr>
  <c:txPr>
    <a:bodyPr/>
    <a:lstStyle/>
    <a:p>
      <a:pPr>
        <a:defRPr>
          <a:solidFill>
            <a:sysClr val="windowText" lastClr="000000"/>
          </a:solidFill>
          <a:latin typeface="+mn-lt"/>
          <a:ea typeface="+mn-ea"/>
          <a:cs typeface="+mn-cs"/>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n-US" dirty="0">
                <a:solidFill>
                  <a:schemeClr val="tx1"/>
                </a:solidFill>
              </a:rPr>
              <a:t>Reported Primary Need Leading to Current </a:t>
            </a:r>
            <a:r>
              <a:rPr lang="en-US" dirty="0" smtClean="0">
                <a:solidFill>
                  <a:schemeClr val="tx1"/>
                </a:solidFill>
              </a:rPr>
              <a:t>Programming     </a:t>
            </a:r>
            <a:r>
              <a:rPr lang="en-US" sz="1800" b="1" i="0" baseline="0" dirty="0" smtClean="0">
                <a:solidFill>
                  <a:schemeClr val="tx1"/>
                </a:solidFill>
                <a:effectLst/>
              </a:rPr>
              <a:t>2015-2016</a:t>
            </a:r>
            <a:endParaRPr lang="en-US" dirty="0" smtClean="0">
              <a:solidFill>
                <a:schemeClr val="tx1"/>
              </a:solidFill>
              <a:effectLst/>
            </a:endParaRPr>
          </a:p>
        </c:rich>
      </c:tx>
      <c:layout>
        <c:manualLayout>
          <c:xMode val="edge"/>
          <c:yMode val="edge"/>
          <c:x val="0.12993386856619701"/>
          <c:y val="9.2464919838639803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'Need breakdown Pie'!$E$133</c:f>
              <c:strCache>
                <c:ptCount val="1"/>
                <c:pt idx="0">
                  <c:v>Reported Primary Need Leading to Current Programming</c:v>
                </c:pt>
              </c:strCache>
            </c:strRef>
          </c:tx>
          <c:explosion val="25"/>
          <c:cat>
            <c:strRef>
              <c:f>'Need breakdown Pie'!$D$134:$D$142</c:f>
              <c:strCache>
                <c:ptCount val="9"/>
                <c:pt idx="0">
                  <c:v>Learning Disorder</c:v>
                </c:pt>
                <c:pt idx="1">
                  <c:v>Mental Health</c:v>
                </c:pt>
                <c:pt idx="2">
                  <c:v>Neuro-Biological</c:v>
                </c:pt>
                <c:pt idx="3">
                  <c:v>Articulation</c:v>
                </c:pt>
                <c:pt idx="4">
                  <c:v>Behaviour</c:v>
                </c:pt>
                <c:pt idx="5">
                  <c:v>Neuro-Developmental</c:v>
                </c:pt>
                <c:pt idx="6">
                  <c:v>Medical</c:v>
                </c:pt>
                <c:pt idx="7">
                  <c:v>ESL/Francisation</c:v>
                </c:pt>
                <c:pt idx="8">
                  <c:v>Neuro-Motor</c:v>
                </c:pt>
              </c:strCache>
            </c:strRef>
          </c:cat>
          <c:val>
            <c:numRef>
              <c:f>'Need breakdown Pie'!$E$134:$E$142</c:f>
              <c:numCache>
                <c:formatCode>General</c:formatCode>
                <c:ptCount val="9"/>
                <c:pt idx="0">
                  <c:v>1357</c:v>
                </c:pt>
                <c:pt idx="1">
                  <c:v>480</c:v>
                </c:pt>
                <c:pt idx="2">
                  <c:v>440</c:v>
                </c:pt>
                <c:pt idx="3">
                  <c:v>273</c:v>
                </c:pt>
                <c:pt idx="4">
                  <c:v>242</c:v>
                </c:pt>
                <c:pt idx="5">
                  <c:v>156</c:v>
                </c:pt>
                <c:pt idx="6">
                  <c:v>68</c:v>
                </c:pt>
                <c:pt idx="7">
                  <c:v>57</c:v>
                </c:pt>
                <c:pt idx="8">
                  <c:v>12</c:v>
                </c:pt>
              </c:numCache>
            </c:numRef>
          </c:val>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842433864704188E-2"/>
          <c:y val="9.3449027826745482E-2"/>
          <c:w val="0.8391550244154522"/>
          <c:h val="0.72813987458616225"/>
        </c:manualLayout>
      </c:layout>
      <c:barChart>
        <c:barDir val="col"/>
        <c:grouping val="clustered"/>
        <c:varyColors val="0"/>
        <c:ser>
          <c:idx val="0"/>
          <c:order val="0"/>
          <c:tx>
            <c:strRef>
              <c:f>Sheet1!$A$2</c:f>
              <c:strCache>
                <c:ptCount val="1"/>
                <c:pt idx="0">
                  <c:v>NWT</c:v>
                </c:pt>
              </c:strCache>
            </c:strRef>
          </c:tx>
          <c:spPr>
            <a:solidFill>
              <a:schemeClr val="tx1"/>
            </a:solidFill>
            <a:ln w="12700" cap="flat" cmpd="sng" algn="ctr">
              <a:solidFill>
                <a:schemeClr val="accent6">
                  <a:shade val="50000"/>
                </a:schemeClr>
              </a:solidFill>
              <a:prstDash val="solid"/>
              <a:miter lim="800000"/>
            </a:ln>
            <a:effectLst/>
          </c:spPr>
          <c:invertIfNegative val="0"/>
          <c:dPt>
            <c:idx val="0"/>
            <c:invertIfNegative val="0"/>
            <c:bubble3D val="0"/>
            <c:spPr>
              <a:solidFill>
                <a:schemeClr val="accent1">
                  <a:lumMod val="60000"/>
                  <a:lumOff val="40000"/>
                </a:schemeClr>
              </a:solidFill>
              <a:ln w="12700" cap="flat" cmpd="sng" algn="ctr">
                <a:solidFill>
                  <a:schemeClr val="accent1">
                    <a:lumMod val="60000"/>
                    <a:lumOff val="40000"/>
                  </a:schemeClr>
                </a:solidFill>
                <a:prstDash val="solid"/>
                <a:miter lim="800000"/>
              </a:ln>
              <a:effectLst/>
            </c:spPr>
            <c:extLst xmlns:c16r2="http://schemas.microsoft.com/office/drawing/2015/06/chart">
              <c:ext xmlns:c16="http://schemas.microsoft.com/office/drawing/2014/chart" uri="{C3380CC4-5D6E-409C-BE32-E72D297353CC}">
                <c16:uniqueId val="{00000001-0007-43A3-9195-8756CFFA5621}"/>
              </c:ext>
            </c:extLst>
          </c:dPt>
          <c:dPt>
            <c:idx val="1"/>
            <c:invertIfNegative val="0"/>
            <c:bubble3D val="0"/>
            <c:spPr>
              <a:solidFill>
                <a:srgbClr val="00B050"/>
              </a:solidFill>
              <a:ln w="12700" cap="flat" cmpd="sng" algn="ctr">
                <a:solidFill>
                  <a:srgbClr val="00B050"/>
                </a:solidFill>
                <a:prstDash val="solid"/>
                <a:miter lim="800000"/>
              </a:ln>
              <a:effectLst/>
            </c:spPr>
            <c:extLst xmlns:c16r2="http://schemas.microsoft.com/office/drawing/2015/06/chart">
              <c:ext xmlns:c16="http://schemas.microsoft.com/office/drawing/2014/chart" uri="{C3380CC4-5D6E-409C-BE32-E72D297353CC}">
                <c16:uniqueId val="{00000003-0007-43A3-9195-8756CFFA5621}"/>
              </c:ext>
            </c:extLst>
          </c:dPt>
          <c:dPt>
            <c:idx val="2"/>
            <c:invertIfNegative val="0"/>
            <c:bubble3D val="0"/>
            <c:spPr>
              <a:solidFill>
                <a:schemeClr val="accent1">
                  <a:lumMod val="60000"/>
                  <a:lumOff val="40000"/>
                </a:schemeClr>
              </a:solidFill>
              <a:ln w="12700" cap="flat" cmpd="sng" algn="ctr">
                <a:solidFill>
                  <a:schemeClr val="accent1">
                    <a:lumMod val="60000"/>
                    <a:lumOff val="40000"/>
                  </a:schemeClr>
                </a:solidFill>
                <a:prstDash val="solid"/>
                <a:miter lim="800000"/>
              </a:ln>
              <a:effectLst/>
            </c:spPr>
            <c:extLst xmlns:c16r2="http://schemas.microsoft.com/office/drawing/2015/06/chart">
              <c:ext xmlns:c16="http://schemas.microsoft.com/office/drawing/2014/chart" uri="{C3380CC4-5D6E-409C-BE32-E72D297353CC}">
                <c16:uniqueId val="{00000005-0007-43A3-9195-8756CFFA5621}"/>
              </c:ext>
            </c:extLst>
          </c:dPt>
          <c:dPt>
            <c:idx val="3"/>
            <c:invertIfNegative val="0"/>
            <c:bubble3D val="0"/>
            <c:spPr>
              <a:solidFill>
                <a:srgbClr val="00B050"/>
              </a:solidFill>
              <a:ln w="12700" cap="flat" cmpd="sng" algn="ctr">
                <a:solidFill>
                  <a:srgbClr val="00B050"/>
                </a:solidFill>
                <a:prstDash val="solid"/>
                <a:miter lim="800000"/>
              </a:ln>
              <a:effectLst/>
            </c:spPr>
            <c:extLst xmlns:c16r2="http://schemas.microsoft.com/office/drawing/2015/06/chart">
              <c:ext xmlns:c16="http://schemas.microsoft.com/office/drawing/2014/chart" uri="{C3380CC4-5D6E-409C-BE32-E72D297353CC}">
                <c16:uniqueId val="{00000007-0007-43A3-9195-8756CFFA562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Sheet1!$B$1:$E$1</c:f>
              <c:strCache>
                <c:ptCount val="4"/>
                <c:pt idx="0">
                  <c:v>Grade 6-8
Males</c:v>
                </c:pt>
                <c:pt idx="1">
                  <c:v>Grade 6-8 
Females</c:v>
                </c:pt>
                <c:pt idx="2">
                  <c:v>Grade 9-10
Males</c:v>
                </c:pt>
                <c:pt idx="3">
                  <c:v>Grade 9-10 
Females</c:v>
                </c:pt>
              </c:strCache>
            </c:strRef>
          </c:cat>
          <c:val>
            <c:numRef>
              <c:f>Sheet1!$B$2:$E$2</c:f>
              <c:numCache>
                <c:formatCode>General</c:formatCode>
                <c:ptCount val="4"/>
                <c:pt idx="0">
                  <c:v>42</c:v>
                </c:pt>
                <c:pt idx="1">
                  <c:v>38</c:v>
                </c:pt>
                <c:pt idx="2">
                  <c:v>36</c:v>
                </c:pt>
                <c:pt idx="3">
                  <c:v>37</c:v>
                </c:pt>
              </c:numCache>
            </c:numRef>
          </c:val>
          <c:extLst xmlns:c16r2="http://schemas.microsoft.com/office/drawing/2015/06/chart">
            <c:ext xmlns:c16="http://schemas.microsoft.com/office/drawing/2014/chart" uri="{C3380CC4-5D6E-409C-BE32-E72D297353CC}">
              <c16:uniqueId val="{00000008-0007-43A3-9195-8756CFFA5621}"/>
            </c:ext>
          </c:extLst>
        </c:ser>
        <c:ser>
          <c:idx val="1"/>
          <c:order val="1"/>
          <c:tx>
            <c:strRef>
              <c:f>Sheet1!$A$3</c:f>
              <c:strCache>
                <c:ptCount val="1"/>
                <c:pt idx="0">
                  <c:v>Canada</c:v>
                </c:pt>
              </c:strCache>
            </c:strRef>
          </c:tx>
          <c:spPr>
            <a:pattFill prst="solidDmnd">
              <a:fgClr>
                <a:schemeClr val="tx1"/>
              </a:fgClr>
              <a:bgClr>
                <a:schemeClr val="bg1"/>
              </a:bgClr>
            </a:pattFill>
            <a:ln>
              <a:solidFill>
                <a:schemeClr val="tx1"/>
              </a:solidFill>
            </a:ln>
            <a:effectLst>
              <a:innerShdw>
                <a:schemeClr val="accent5"/>
              </a:innerShdw>
            </a:effectLst>
          </c:spPr>
          <c:invertIfNegative val="0"/>
          <c:dPt>
            <c:idx val="0"/>
            <c:invertIfNegative val="0"/>
            <c:bubble3D val="0"/>
            <c:spPr>
              <a:pattFill prst="solidDmnd">
                <a:fgClr>
                  <a:schemeClr val="accent1">
                    <a:lumMod val="60000"/>
                    <a:lumOff val="40000"/>
                  </a:schemeClr>
                </a:fgClr>
                <a:bgClr>
                  <a:schemeClr val="bg1"/>
                </a:bgClr>
              </a:pattFill>
              <a:ln>
                <a:solidFill>
                  <a:schemeClr val="accent1">
                    <a:lumMod val="60000"/>
                    <a:lumOff val="40000"/>
                  </a:schemeClr>
                </a:solidFill>
              </a:ln>
              <a:effectLst>
                <a:innerShdw>
                  <a:schemeClr val="accent5"/>
                </a:innerShdw>
              </a:effectLst>
            </c:spPr>
            <c:extLst xmlns:c16r2="http://schemas.microsoft.com/office/drawing/2015/06/chart">
              <c:ext xmlns:c16="http://schemas.microsoft.com/office/drawing/2014/chart" uri="{C3380CC4-5D6E-409C-BE32-E72D297353CC}">
                <c16:uniqueId val="{0000000A-0007-43A3-9195-8756CFFA5621}"/>
              </c:ext>
            </c:extLst>
          </c:dPt>
          <c:dPt>
            <c:idx val="1"/>
            <c:invertIfNegative val="0"/>
            <c:bubble3D val="0"/>
            <c:spPr>
              <a:pattFill prst="solidDmnd">
                <a:fgClr>
                  <a:srgbClr val="00B050"/>
                </a:fgClr>
                <a:bgClr>
                  <a:schemeClr val="bg1"/>
                </a:bgClr>
              </a:pattFill>
              <a:ln>
                <a:solidFill>
                  <a:srgbClr val="00B050"/>
                </a:solidFill>
              </a:ln>
              <a:effectLst>
                <a:innerShdw>
                  <a:schemeClr val="accent5"/>
                </a:innerShdw>
              </a:effectLst>
            </c:spPr>
            <c:extLst xmlns:c16r2="http://schemas.microsoft.com/office/drawing/2015/06/chart">
              <c:ext xmlns:c16="http://schemas.microsoft.com/office/drawing/2014/chart" uri="{C3380CC4-5D6E-409C-BE32-E72D297353CC}">
                <c16:uniqueId val="{0000000C-0007-43A3-9195-8756CFFA5621}"/>
              </c:ext>
            </c:extLst>
          </c:dPt>
          <c:dPt>
            <c:idx val="2"/>
            <c:invertIfNegative val="0"/>
            <c:bubble3D val="0"/>
            <c:spPr>
              <a:pattFill prst="solidDmnd">
                <a:fgClr>
                  <a:schemeClr val="accent1">
                    <a:lumMod val="60000"/>
                    <a:lumOff val="40000"/>
                  </a:schemeClr>
                </a:fgClr>
                <a:bgClr>
                  <a:schemeClr val="bg1"/>
                </a:bgClr>
              </a:pattFill>
              <a:ln>
                <a:solidFill>
                  <a:schemeClr val="accent1">
                    <a:lumMod val="60000"/>
                    <a:lumOff val="40000"/>
                  </a:schemeClr>
                </a:solidFill>
              </a:ln>
              <a:effectLst>
                <a:innerShdw>
                  <a:schemeClr val="accent5"/>
                </a:innerShdw>
              </a:effectLst>
            </c:spPr>
            <c:extLst xmlns:c16r2="http://schemas.microsoft.com/office/drawing/2015/06/chart">
              <c:ext xmlns:c16="http://schemas.microsoft.com/office/drawing/2014/chart" uri="{C3380CC4-5D6E-409C-BE32-E72D297353CC}">
                <c16:uniqueId val="{0000000E-0007-43A3-9195-8756CFFA5621}"/>
              </c:ext>
            </c:extLst>
          </c:dPt>
          <c:dPt>
            <c:idx val="3"/>
            <c:invertIfNegative val="0"/>
            <c:bubble3D val="0"/>
            <c:spPr>
              <a:pattFill prst="solidDmnd">
                <a:fgClr>
                  <a:srgbClr val="00B050"/>
                </a:fgClr>
                <a:bgClr>
                  <a:schemeClr val="bg1"/>
                </a:bgClr>
              </a:pattFill>
              <a:ln>
                <a:solidFill>
                  <a:srgbClr val="00B050"/>
                </a:solidFill>
              </a:ln>
              <a:effectLst>
                <a:innerShdw>
                  <a:schemeClr val="accent5"/>
                </a:innerShdw>
              </a:effectLst>
            </c:spPr>
            <c:extLst xmlns:c16r2="http://schemas.microsoft.com/office/drawing/2015/06/chart">
              <c:ext xmlns:c16="http://schemas.microsoft.com/office/drawing/2014/chart" uri="{C3380CC4-5D6E-409C-BE32-E72D297353CC}">
                <c16:uniqueId val="{00000010-0007-43A3-9195-8756CFFA562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Sheet1!$B$1:$E$1</c:f>
              <c:strCache>
                <c:ptCount val="4"/>
                <c:pt idx="0">
                  <c:v>Grade 6-8
Males</c:v>
                </c:pt>
                <c:pt idx="1">
                  <c:v>Grade 6-8 
Females</c:v>
                </c:pt>
                <c:pt idx="2">
                  <c:v>Grade 9-10
Males</c:v>
                </c:pt>
                <c:pt idx="3">
                  <c:v>Grade 9-10 
Females</c:v>
                </c:pt>
              </c:strCache>
            </c:strRef>
          </c:cat>
          <c:val>
            <c:numRef>
              <c:f>Sheet1!$B$3:$E$3</c:f>
              <c:numCache>
                <c:formatCode>General</c:formatCode>
                <c:ptCount val="4"/>
                <c:pt idx="0">
                  <c:v>25</c:v>
                </c:pt>
                <c:pt idx="1">
                  <c:v>24</c:v>
                </c:pt>
                <c:pt idx="2">
                  <c:v>23</c:v>
                </c:pt>
                <c:pt idx="3">
                  <c:v>20</c:v>
                </c:pt>
              </c:numCache>
            </c:numRef>
          </c:val>
          <c:extLst xmlns:c16r2="http://schemas.microsoft.com/office/drawing/2015/06/chart">
            <c:ext xmlns:c16="http://schemas.microsoft.com/office/drawing/2014/chart" uri="{C3380CC4-5D6E-409C-BE32-E72D297353CC}">
              <c16:uniqueId val="{00000011-0007-43A3-9195-8756CFFA5621}"/>
            </c:ext>
          </c:extLst>
        </c:ser>
        <c:dLbls>
          <c:showLegendKey val="0"/>
          <c:showVal val="1"/>
          <c:showCatName val="0"/>
          <c:showSerName val="0"/>
          <c:showPercent val="0"/>
          <c:showBubbleSize val="0"/>
        </c:dLbls>
        <c:gapWidth val="164"/>
        <c:overlap val="-22"/>
        <c:axId val="33479680"/>
        <c:axId val="33764096"/>
      </c:barChart>
      <c:catAx>
        <c:axId val="3347968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764096"/>
        <c:crosses val="autoZero"/>
        <c:auto val="1"/>
        <c:lblAlgn val="ctr"/>
        <c:lblOffset val="100"/>
        <c:tickLblSkip val="1"/>
        <c:tickMarkSkip val="1"/>
        <c:noMultiLvlLbl val="0"/>
      </c:catAx>
      <c:valAx>
        <c:axId val="33764096"/>
        <c:scaling>
          <c:orientation val="minMax"/>
          <c:max val="100"/>
        </c:scaling>
        <c:delete val="0"/>
        <c:axPos val="l"/>
        <c:numFmt formatCode="General" sourceLinked="1"/>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479680"/>
        <c:crosses val="autoZero"/>
        <c:crossBetween val="between"/>
      </c:valAx>
      <c:spPr>
        <a:solidFill>
          <a:schemeClr val="accent1"/>
        </a:solidFill>
        <a:ln>
          <a:noFill/>
        </a:ln>
        <a:effectLst/>
      </c:spPr>
    </c:plotArea>
    <c:legend>
      <c:legendPos val="t"/>
      <c:layout>
        <c:manualLayout>
          <c:xMode val="edge"/>
          <c:yMode val="edge"/>
          <c:x val="0.43966377466705553"/>
          <c:y val="1.6836195965366927E-2"/>
          <c:w val="0.21789467288811121"/>
          <c:h val="0.1006667531307701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w="9525" cap="flat" cmpd="sng" algn="ctr">
      <a:solidFill>
        <a:schemeClr val="tx1">
          <a:lumMod val="15000"/>
          <a:lumOff val="85000"/>
        </a:schemeClr>
      </a:solidFill>
      <a:round/>
    </a:ln>
    <a:effectLst>
      <a:outerShdw blurRad="50800" dist="50800" dir="5400000" algn="ctr" rotWithShape="0">
        <a:schemeClr val="bg2"/>
      </a:outerShdw>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0.10432670916135484"/>
          <c:y val="3.3333333333333333E-2"/>
          <c:w val="0.87821297337832782"/>
          <c:h val="0.89481293247434979"/>
        </c:manualLayout>
      </c:layout>
      <c:barChart>
        <c:barDir val="col"/>
        <c:grouping val="clustered"/>
        <c:varyColors val="0"/>
        <c:ser>
          <c:idx val="0"/>
          <c:order val="0"/>
          <c:invertIfNegative val="0"/>
          <c:dPt>
            <c:idx val="0"/>
            <c:invertIfNegative val="0"/>
            <c:bubble3D val="0"/>
            <c:spPr>
              <a:solidFill>
                <a:schemeClr val="accent2"/>
              </a:solidFill>
            </c:spPr>
          </c:dPt>
          <c:dPt>
            <c:idx val="1"/>
            <c:invertIfNegative val="0"/>
            <c:bubble3D val="0"/>
            <c:spPr>
              <a:solidFill>
                <a:schemeClr val="accent1">
                  <a:lumMod val="75000"/>
                </a:schemeClr>
              </a:solidFill>
            </c:spPr>
          </c:dPt>
          <c:dPt>
            <c:idx val="2"/>
            <c:invertIfNegative val="0"/>
            <c:bubble3D val="0"/>
            <c:spPr>
              <a:solidFill>
                <a:schemeClr val="accent1">
                  <a:lumMod val="75000"/>
                </a:schemeClr>
              </a:solidFill>
            </c:spPr>
          </c:dPt>
          <c:dLbls>
            <c:showLegendKey val="0"/>
            <c:showVal val="1"/>
            <c:showCatName val="0"/>
            <c:showSerName val="0"/>
            <c:showPercent val="0"/>
            <c:showBubbleSize val="0"/>
            <c:showLeaderLines val="0"/>
          </c:dLbls>
          <c:cat>
            <c:strRef>
              <c:f>'vuln trend'!$B$2:$D$2</c:f>
              <c:strCache>
                <c:ptCount val="3"/>
                <c:pt idx="0">
                  <c:v>Norm II</c:v>
                </c:pt>
                <c:pt idx="1">
                  <c:v>NWT (2012-2014)</c:v>
                </c:pt>
                <c:pt idx="2">
                  <c:v>NWT (2015-2016)</c:v>
                </c:pt>
              </c:strCache>
            </c:strRef>
          </c:cat>
          <c:val>
            <c:numRef>
              <c:f>'vuln trend'!$B$3:$D$3</c:f>
              <c:numCache>
                <c:formatCode>General</c:formatCode>
                <c:ptCount val="3"/>
                <c:pt idx="0">
                  <c:v>25.4</c:v>
                </c:pt>
                <c:pt idx="1">
                  <c:v>38.1</c:v>
                </c:pt>
                <c:pt idx="2">
                  <c:v>41.3</c:v>
                </c:pt>
              </c:numCache>
            </c:numRef>
          </c:val>
        </c:ser>
        <c:dLbls>
          <c:showLegendKey val="0"/>
          <c:showVal val="0"/>
          <c:showCatName val="0"/>
          <c:showSerName val="0"/>
          <c:showPercent val="0"/>
          <c:showBubbleSize val="0"/>
        </c:dLbls>
        <c:gapWidth val="150"/>
        <c:axId val="33804672"/>
        <c:axId val="33806208"/>
      </c:barChart>
      <c:catAx>
        <c:axId val="33804672"/>
        <c:scaling>
          <c:orientation val="minMax"/>
        </c:scaling>
        <c:delete val="0"/>
        <c:axPos val="b"/>
        <c:majorTickMark val="out"/>
        <c:minorTickMark val="none"/>
        <c:tickLblPos val="nextTo"/>
        <c:crossAx val="33806208"/>
        <c:crosses val="autoZero"/>
        <c:auto val="1"/>
        <c:lblAlgn val="ctr"/>
        <c:lblOffset val="100"/>
        <c:noMultiLvlLbl val="0"/>
      </c:catAx>
      <c:valAx>
        <c:axId val="33806208"/>
        <c:scaling>
          <c:orientation val="minMax"/>
        </c:scaling>
        <c:delete val="0"/>
        <c:axPos val="l"/>
        <c:title>
          <c:tx>
            <c:rich>
              <a:bodyPr rot="-5400000" vert="horz"/>
              <a:lstStyle/>
              <a:p>
                <a:pPr>
                  <a:defRPr/>
                </a:pPr>
                <a:r>
                  <a:rPr lang="en-US"/>
                  <a:t>Percent (%)</a:t>
                </a:r>
              </a:p>
            </c:rich>
          </c:tx>
          <c:layout>
            <c:manualLayout>
              <c:xMode val="edge"/>
              <c:yMode val="edge"/>
              <c:x val="1.2698412698412698E-2"/>
              <c:y val="0.39133070866141734"/>
            </c:manualLayout>
          </c:layout>
          <c:overlay val="0"/>
        </c:title>
        <c:numFmt formatCode="General" sourceLinked="1"/>
        <c:majorTickMark val="out"/>
        <c:minorTickMark val="none"/>
        <c:tickLblPos val="nextTo"/>
        <c:crossAx val="33804672"/>
        <c:crosses val="autoZero"/>
        <c:crossBetween val="between"/>
      </c:valAx>
      <c:spPr>
        <a:solidFill>
          <a:schemeClr val="accent5">
            <a:lumMod val="60000"/>
            <a:lumOff val="40000"/>
          </a:schemeClr>
        </a:solidFill>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0"/>
    <c:plotArea>
      <c:layout/>
      <c:lineChart>
        <c:grouping val="standard"/>
        <c:varyColors val="0"/>
        <c:ser>
          <c:idx val="0"/>
          <c:order val="0"/>
          <c:cat>
            <c:strRef>
              <c:f>Sheet1!$A$362:$A$374</c:f>
              <c:strCache>
                <c:ptCount val="13"/>
                <c:pt idx="0">
                  <c:v>Kinder.</c:v>
                </c:pt>
                <c:pt idx="1">
                  <c:v>Gr. 1</c:v>
                </c:pt>
                <c:pt idx="2">
                  <c:v>Gr. 2</c:v>
                </c:pt>
                <c:pt idx="3">
                  <c:v>Gr. 3</c:v>
                </c:pt>
                <c:pt idx="4">
                  <c:v>Gr. 4</c:v>
                </c:pt>
                <c:pt idx="5">
                  <c:v>Gr. 5</c:v>
                </c:pt>
                <c:pt idx="6">
                  <c:v>Gr. 6</c:v>
                </c:pt>
                <c:pt idx="7">
                  <c:v>Gr. 7</c:v>
                </c:pt>
                <c:pt idx="8">
                  <c:v>Gr. 8</c:v>
                </c:pt>
                <c:pt idx="9">
                  <c:v>Gr. 9</c:v>
                </c:pt>
                <c:pt idx="10">
                  <c:v>Gr. 10</c:v>
                </c:pt>
                <c:pt idx="11">
                  <c:v>Gr. 11</c:v>
                </c:pt>
                <c:pt idx="12">
                  <c:v>Gr. 12</c:v>
                </c:pt>
              </c:strCache>
            </c:strRef>
          </c:cat>
          <c:val>
            <c:numRef>
              <c:f>Sheet1!$B$362:$B$374</c:f>
              <c:numCache>
                <c:formatCode>0</c:formatCode>
                <c:ptCount val="13"/>
                <c:pt idx="0">
                  <c:v>86.456643732871498</c:v>
                </c:pt>
                <c:pt idx="1">
                  <c:v>87.635595186762259</c:v>
                </c:pt>
                <c:pt idx="2">
                  <c:v>89.013147337613049</c:v>
                </c:pt>
                <c:pt idx="3">
                  <c:v>89.362616698311797</c:v>
                </c:pt>
                <c:pt idx="4">
                  <c:v>89.641282549163193</c:v>
                </c:pt>
                <c:pt idx="5">
                  <c:v>89.689833677212604</c:v>
                </c:pt>
                <c:pt idx="6">
                  <c:v>89.154045502803157</c:v>
                </c:pt>
                <c:pt idx="7">
                  <c:v>87.819266800383701</c:v>
                </c:pt>
                <c:pt idx="8">
                  <c:v>84.8605098885552</c:v>
                </c:pt>
                <c:pt idx="9">
                  <c:v>81.312184770350683</c:v>
                </c:pt>
                <c:pt idx="10">
                  <c:v>76.009681792375204</c:v>
                </c:pt>
                <c:pt idx="11">
                  <c:v>78.452959263037798</c:v>
                </c:pt>
                <c:pt idx="12">
                  <c:v>81.118600861025399</c:v>
                </c:pt>
              </c:numCache>
            </c:numRef>
          </c:val>
          <c:smooth val="0"/>
        </c:ser>
        <c:dLbls>
          <c:showLegendKey val="0"/>
          <c:showVal val="0"/>
          <c:showCatName val="0"/>
          <c:showSerName val="0"/>
          <c:showPercent val="0"/>
          <c:showBubbleSize val="0"/>
        </c:dLbls>
        <c:marker val="1"/>
        <c:smooth val="0"/>
        <c:axId val="33719040"/>
        <c:axId val="33720576"/>
      </c:lineChart>
      <c:catAx>
        <c:axId val="33719040"/>
        <c:scaling>
          <c:orientation val="minMax"/>
        </c:scaling>
        <c:delete val="0"/>
        <c:axPos val="b"/>
        <c:majorTickMark val="out"/>
        <c:minorTickMark val="none"/>
        <c:tickLblPos val="nextTo"/>
        <c:crossAx val="33720576"/>
        <c:crosses val="autoZero"/>
        <c:auto val="1"/>
        <c:lblAlgn val="ctr"/>
        <c:lblOffset val="100"/>
        <c:noMultiLvlLbl val="0"/>
      </c:catAx>
      <c:valAx>
        <c:axId val="33720576"/>
        <c:scaling>
          <c:orientation val="minMax"/>
          <c:max val="100"/>
          <c:min val="65"/>
        </c:scaling>
        <c:delete val="0"/>
        <c:axPos val="l"/>
        <c:majorGridlines/>
        <c:title>
          <c:tx>
            <c:rich>
              <a:bodyPr rot="-5400000" vert="horz"/>
              <a:lstStyle/>
              <a:p>
                <a:pPr>
                  <a:defRPr/>
                </a:pPr>
                <a:r>
                  <a:rPr lang="en-US"/>
                  <a:t>Percentage (%)</a:t>
                </a:r>
              </a:p>
            </c:rich>
          </c:tx>
          <c:layout>
            <c:manualLayout>
              <c:xMode val="edge"/>
              <c:yMode val="edge"/>
              <c:x val="0"/>
              <c:y val="0.239206422726571"/>
            </c:manualLayout>
          </c:layout>
          <c:overlay val="0"/>
        </c:title>
        <c:numFmt formatCode="0" sourceLinked="1"/>
        <c:majorTickMark val="out"/>
        <c:minorTickMark val="none"/>
        <c:tickLblPos val="nextTo"/>
        <c:crossAx val="337190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Attendance!$A$17</c:f>
              <c:strCache>
                <c:ptCount val="1"/>
                <c:pt idx="0">
                  <c:v>Yellowknife</c:v>
                </c:pt>
              </c:strCache>
            </c:strRef>
          </c:tx>
          <c:marker>
            <c:symbol val="none"/>
          </c:marker>
          <c:cat>
            <c:numRef>
              <c:f>Attendance!$B$16:$J$16</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Attendance!$B$17:$J$17</c:f>
              <c:numCache>
                <c:formatCode>0</c:formatCode>
                <c:ptCount val="9"/>
                <c:pt idx="0">
                  <c:v>67.876059322033896</c:v>
                </c:pt>
                <c:pt idx="1">
                  <c:v>71.395213076474022</c:v>
                </c:pt>
                <c:pt idx="2">
                  <c:v>64.380232244126375</c:v>
                </c:pt>
                <c:pt idx="3">
                  <c:v>64.441919909116734</c:v>
                </c:pt>
                <c:pt idx="4">
                  <c:v>63.649343232438603</c:v>
                </c:pt>
                <c:pt idx="5">
                  <c:v>66.908077994428965</c:v>
                </c:pt>
                <c:pt idx="6">
                  <c:v>69.362939466032245</c:v>
                </c:pt>
                <c:pt idx="7">
                  <c:v>71.612726275370264</c:v>
                </c:pt>
                <c:pt idx="8">
                  <c:v>67.092119866814642</c:v>
                </c:pt>
              </c:numCache>
            </c:numRef>
          </c:val>
          <c:smooth val="0"/>
        </c:ser>
        <c:ser>
          <c:idx val="1"/>
          <c:order val="1"/>
          <c:tx>
            <c:strRef>
              <c:f>Attendance!$A$18</c:f>
              <c:strCache>
                <c:ptCount val="1"/>
                <c:pt idx="0">
                  <c:v>Regional Centres</c:v>
                </c:pt>
              </c:strCache>
            </c:strRef>
          </c:tx>
          <c:marker>
            <c:symbol val="none"/>
          </c:marker>
          <c:cat>
            <c:numRef>
              <c:f>Attendance!$B$16:$J$16</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Attendance!$B$18:$J$18</c:f>
              <c:numCache>
                <c:formatCode>0</c:formatCode>
                <c:ptCount val="9"/>
                <c:pt idx="0">
                  <c:v>49.263585576434735</c:v>
                </c:pt>
                <c:pt idx="1">
                  <c:v>51.574212893553231</c:v>
                </c:pt>
                <c:pt idx="2">
                  <c:v>49.788434414668551</c:v>
                </c:pt>
                <c:pt idx="3">
                  <c:v>63.471074380165291</c:v>
                </c:pt>
                <c:pt idx="4">
                  <c:v>45.766030347528144</c:v>
                </c:pt>
                <c:pt idx="5">
                  <c:v>45.559038662486941</c:v>
                </c:pt>
                <c:pt idx="6">
                  <c:v>48.419540229885058</c:v>
                </c:pt>
                <c:pt idx="7">
                  <c:v>45.621890547263682</c:v>
                </c:pt>
                <c:pt idx="8">
                  <c:v>45.54865424430642</c:v>
                </c:pt>
              </c:numCache>
            </c:numRef>
          </c:val>
          <c:smooth val="0"/>
        </c:ser>
        <c:ser>
          <c:idx val="2"/>
          <c:order val="2"/>
          <c:tx>
            <c:strRef>
              <c:f>Attendance!$A$19</c:f>
              <c:strCache>
                <c:ptCount val="1"/>
                <c:pt idx="0">
                  <c:v>Rest of Communities</c:v>
                </c:pt>
              </c:strCache>
            </c:strRef>
          </c:tx>
          <c:marker>
            <c:symbol val="none"/>
          </c:marker>
          <c:cat>
            <c:numRef>
              <c:f>Attendance!$B$16:$J$16</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Attendance!$B$19:$J$19</c:f>
              <c:numCache>
                <c:formatCode>0</c:formatCode>
                <c:ptCount val="9"/>
                <c:pt idx="0">
                  <c:v>42.935112189205576</c:v>
                </c:pt>
                <c:pt idx="1">
                  <c:v>43.758127438231469</c:v>
                </c:pt>
                <c:pt idx="2">
                  <c:v>44.030732860520096</c:v>
                </c:pt>
                <c:pt idx="3">
                  <c:v>35.665376600178625</c:v>
                </c:pt>
                <c:pt idx="4">
                  <c:v>40.369473046638397</c:v>
                </c:pt>
                <c:pt idx="5">
                  <c:v>42.173112338858196</c:v>
                </c:pt>
                <c:pt idx="6">
                  <c:v>41.084558823529413</c:v>
                </c:pt>
                <c:pt idx="7">
                  <c:v>36.42791269597295</c:v>
                </c:pt>
                <c:pt idx="8">
                  <c:v>37.12613784135241</c:v>
                </c:pt>
              </c:numCache>
            </c:numRef>
          </c:val>
          <c:smooth val="0"/>
        </c:ser>
        <c:dLbls>
          <c:showLegendKey val="0"/>
          <c:showVal val="0"/>
          <c:showCatName val="0"/>
          <c:showSerName val="0"/>
          <c:showPercent val="0"/>
          <c:showBubbleSize val="0"/>
        </c:dLbls>
        <c:marker val="1"/>
        <c:smooth val="0"/>
        <c:axId val="41426304"/>
        <c:axId val="41619840"/>
      </c:lineChart>
      <c:catAx>
        <c:axId val="41426304"/>
        <c:scaling>
          <c:orientation val="minMax"/>
        </c:scaling>
        <c:delete val="0"/>
        <c:axPos val="b"/>
        <c:numFmt formatCode="General" sourceLinked="1"/>
        <c:majorTickMark val="out"/>
        <c:minorTickMark val="none"/>
        <c:tickLblPos val="nextTo"/>
        <c:crossAx val="41619840"/>
        <c:crosses val="autoZero"/>
        <c:auto val="1"/>
        <c:lblAlgn val="ctr"/>
        <c:lblOffset val="100"/>
        <c:noMultiLvlLbl val="0"/>
      </c:catAx>
      <c:valAx>
        <c:axId val="41619840"/>
        <c:scaling>
          <c:orientation val="minMax"/>
          <c:max val="100"/>
        </c:scaling>
        <c:delete val="0"/>
        <c:axPos val="l"/>
        <c:majorGridlines/>
        <c:title>
          <c:tx>
            <c:rich>
              <a:bodyPr rot="0" vert="horz"/>
              <a:lstStyle/>
              <a:p>
                <a:pPr>
                  <a:defRPr/>
                </a:pPr>
                <a:r>
                  <a:rPr lang="en-US"/>
                  <a:t>%</a:t>
                </a:r>
              </a:p>
            </c:rich>
          </c:tx>
          <c:overlay val="0"/>
        </c:title>
        <c:numFmt formatCode="0" sourceLinked="1"/>
        <c:majorTickMark val="out"/>
        <c:minorTickMark val="none"/>
        <c:tickLblPos val="nextTo"/>
        <c:crossAx val="41426304"/>
        <c:crosses val="autoZero"/>
        <c:crossBetween val="between"/>
      </c:valAx>
    </c:plotArea>
    <c:legend>
      <c:legendPos val="b"/>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4BF030-7B55-4785-A1D2-193203A134B0}" type="doc">
      <dgm:prSet loTypeId="urn:microsoft.com/office/officeart/2005/8/layout/matrix3" loCatId="matrix" qsTypeId="urn:microsoft.com/office/officeart/2005/8/quickstyle/simple4" qsCatId="simple" csTypeId="urn:microsoft.com/office/officeart/2005/8/colors/colorful4" csCatId="colorful" phldr="1"/>
      <dgm:spPr/>
      <dgm:t>
        <a:bodyPr/>
        <a:lstStyle/>
        <a:p>
          <a:endParaRPr lang="en-US"/>
        </a:p>
      </dgm:t>
    </dgm:pt>
    <dgm:pt modelId="{37F1EE86-3D99-4287-96BE-72E185A1678D}">
      <dgm:prSet phldrT="[Text]" custT="1"/>
      <dgm:spPr>
        <a:xfrm>
          <a:off x="3984" y="0"/>
          <a:ext cx="735359" cy="3972154"/>
        </a:xfrm>
      </dgm:spPr>
      <dgm:t>
        <a:bodyPr/>
        <a:lstStyle/>
        <a:p>
          <a:pPr algn="ctr"/>
          <a:r>
            <a:rPr lang="en-US" sz="1800" b="1" dirty="0" smtClean="0"/>
            <a:t>Strengthening Relationships</a:t>
          </a:r>
          <a:r>
            <a:rPr lang="en-US" sz="1100" dirty="0" smtClean="0"/>
            <a:t>                                </a:t>
          </a:r>
        </a:p>
        <a:p>
          <a:pPr algn="ctr"/>
          <a:r>
            <a:rPr lang="en-US" sz="1100" dirty="0" smtClean="0"/>
            <a:t>Indigenous Language &amp;  Culture Based Education  (Indigenous language instruction  pilot)  </a:t>
          </a:r>
        </a:p>
        <a:p>
          <a:pPr algn="ctr"/>
          <a:r>
            <a:rPr lang="en-US" sz="1100" dirty="0" smtClean="0"/>
            <a:t>Elders in Schools program</a:t>
          </a:r>
        </a:p>
        <a:p>
          <a:pPr algn="ctr"/>
          <a:r>
            <a:rPr lang="en-US" sz="1100" dirty="0" smtClean="0"/>
            <a:t>Legacy of residential schooling</a:t>
          </a:r>
          <a:endParaRPr lang="en-US" sz="1800" b="1" dirty="0"/>
        </a:p>
      </dgm:t>
    </dgm:pt>
    <dgm:pt modelId="{8858F03A-D2FA-413D-BE52-5AC29E7082C2}" type="parTrans" cxnId="{C866C43E-2A68-4BE5-8124-49F8F6ADFC80}">
      <dgm:prSet/>
      <dgm:spPr/>
      <dgm:t>
        <a:bodyPr/>
        <a:lstStyle/>
        <a:p>
          <a:endParaRPr lang="en-US"/>
        </a:p>
      </dgm:t>
    </dgm:pt>
    <dgm:pt modelId="{EF7947D0-04DF-40C4-9173-6001BFDEFD3D}" type="sibTrans" cxnId="{C866C43E-2A68-4BE5-8124-49F8F6ADFC80}">
      <dgm:prSet/>
      <dgm:spPr/>
      <dgm:t>
        <a:bodyPr/>
        <a:lstStyle/>
        <a:p>
          <a:endParaRPr lang="en-US"/>
        </a:p>
      </dgm:t>
    </dgm:pt>
    <dgm:pt modelId="{DB118892-1BBF-4C91-82C4-CF4E5ABA99B1}">
      <dgm:prSet custT="1"/>
      <dgm:spPr/>
      <dgm:t>
        <a:bodyPr/>
        <a:lstStyle/>
        <a:p>
          <a:pPr marL="0" indent="0" algn="ctr"/>
          <a:r>
            <a:rPr lang="en-US" sz="1800" b="1" dirty="0" smtClean="0"/>
            <a:t>Fostering the Wellbeing of Student &amp; Teachers                </a:t>
          </a:r>
          <a:r>
            <a:rPr lang="en-US" sz="1100" dirty="0" smtClean="0"/>
            <a:t>   </a:t>
          </a:r>
        </a:p>
        <a:p>
          <a:pPr marL="0" indent="0" algn="ctr"/>
          <a:r>
            <a:rPr lang="en-US" sz="1100" dirty="0" smtClean="0"/>
            <a:t>Resiliency Programming                             Self-Regulation                                           Complex Needs                                               Healthy Foods                                                      Safe and Caring Schools</a:t>
          </a:r>
        </a:p>
        <a:p>
          <a:pPr marL="0" indent="0" algn="ctr"/>
          <a:r>
            <a:rPr lang="en-US" sz="1100" dirty="0" smtClean="0"/>
            <a:t>Mental Health</a:t>
          </a:r>
        </a:p>
        <a:p>
          <a:pPr marL="0" indent="0" algn="ctr"/>
          <a:endParaRPr lang="en-US" sz="1800" b="1" dirty="0"/>
        </a:p>
      </dgm:t>
    </dgm:pt>
    <dgm:pt modelId="{86409C8A-057F-4F82-918D-65DC8BD57CD2}" type="parTrans" cxnId="{D958F04B-034A-438B-8B73-BD7006E237C9}">
      <dgm:prSet/>
      <dgm:spPr/>
      <dgm:t>
        <a:bodyPr/>
        <a:lstStyle/>
        <a:p>
          <a:endParaRPr lang="en-US"/>
        </a:p>
      </dgm:t>
    </dgm:pt>
    <dgm:pt modelId="{2AF62395-D337-4871-9F1A-84DE96791BF2}" type="sibTrans" cxnId="{D958F04B-034A-438B-8B73-BD7006E237C9}">
      <dgm:prSet/>
      <dgm:spPr/>
      <dgm:t>
        <a:bodyPr/>
        <a:lstStyle/>
        <a:p>
          <a:endParaRPr lang="en-US"/>
        </a:p>
      </dgm:t>
    </dgm:pt>
    <dgm:pt modelId="{2774404A-0220-454D-9451-4C26EF5FEB66}">
      <dgm:prSet custT="1"/>
      <dgm:spPr/>
      <dgm:t>
        <a:bodyPr/>
        <a:lstStyle/>
        <a:p>
          <a:pPr algn="ctr"/>
          <a:r>
            <a:rPr lang="en-US" sz="1800" b="1" dirty="0" smtClean="0"/>
            <a:t>Supporting the best teaching &amp; learning                </a:t>
          </a:r>
        </a:p>
        <a:p>
          <a:pPr algn="ctr"/>
          <a:r>
            <a:rPr lang="en-US" sz="1100" dirty="0" smtClean="0"/>
            <a:t>Inclusive Learning                                   Supporting Northern Professionals                              Rethinking High school Pathways and Graduation                                                    NWT Distance Learning                                                NWT Key Competencies                       Assessment, Evaluation &amp; Reporting</a:t>
          </a:r>
          <a:endParaRPr lang="en-US" sz="1800" b="1" dirty="0"/>
        </a:p>
      </dgm:t>
    </dgm:pt>
    <dgm:pt modelId="{BC73C811-80DC-4568-977E-2343E9C1F500}" type="parTrans" cxnId="{31112D09-BC1F-4171-B7FC-45C51A3D99CF}">
      <dgm:prSet/>
      <dgm:spPr/>
      <dgm:t>
        <a:bodyPr/>
        <a:lstStyle/>
        <a:p>
          <a:endParaRPr lang="en-US"/>
        </a:p>
      </dgm:t>
    </dgm:pt>
    <dgm:pt modelId="{D00DA02B-9DD9-4FCB-AFEB-D0532F233687}" type="sibTrans" cxnId="{31112D09-BC1F-4171-B7FC-45C51A3D99CF}">
      <dgm:prSet/>
      <dgm:spPr/>
      <dgm:t>
        <a:bodyPr/>
        <a:lstStyle/>
        <a:p>
          <a:endParaRPr lang="en-US"/>
        </a:p>
      </dgm:t>
    </dgm:pt>
    <dgm:pt modelId="{D61D78A8-2CF5-44E4-BFF6-4415FC32A033}">
      <dgm:prSet custT="1"/>
      <dgm:spPr/>
      <dgm:t>
        <a:bodyPr/>
        <a:lstStyle/>
        <a:p>
          <a:pPr algn="ctr"/>
          <a:r>
            <a:rPr lang="en-US" sz="1800" b="1" dirty="0" smtClean="0"/>
            <a:t>Making Sure We’re on the Right Track                         </a:t>
          </a:r>
        </a:p>
        <a:p>
          <a:pPr algn="ctr"/>
          <a:r>
            <a:rPr lang="en-US" sz="1100" dirty="0" smtClean="0"/>
            <a:t>Wellness Information and Data                MEA Planning                                     Education Funding   Framework</a:t>
          </a:r>
          <a:endParaRPr lang="en-US" sz="1800" b="1" dirty="0"/>
        </a:p>
      </dgm:t>
    </dgm:pt>
    <dgm:pt modelId="{494150A9-9539-416A-9A96-8358588FC372}" type="parTrans" cxnId="{758536D6-39E1-4008-8866-2BA3BDDDFBE5}">
      <dgm:prSet/>
      <dgm:spPr/>
      <dgm:t>
        <a:bodyPr/>
        <a:lstStyle/>
        <a:p>
          <a:endParaRPr lang="en-US"/>
        </a:p>
      </dgm:t>
    </dgm:pt>
    <dgm:pt modelId="{326D4760-2DEF-46BB-A677-CC05DF52F6C7}" type="sibTrans" cxnId="{758536D6-39E1-4008-8866-2BA3BDDDFBE5}">
      <dgm:prSet/>
      <dgm:spPr/>
      <dgm:t>
        <a:bodyPr/>
        <a:lstStyle/>
        <a:p>
          <a:endParaRPr lang="en-US"/>
        </a:p>
      </dgm:t>
    </dgm:pt>
    <dgm:pt modelId="{C968207F-0674-4252-BCA9-5DBEDA5DC6F3}" type="pres">
      <dgm:prSet presAssocID="{C24BF030-7B55-4785-A1D2-193203A134B0}" presName="matrix" presStyleCnt="0">
        <dgm:presLayoutVars>
          <dgm:chMax val="1"/>
          <dgm:dir/>
          <dgm:resizeHandles val="exact"/>
        </dgm:presLayoutVars>
      </dgm:prSet>
      <dgm:spPr/>
      <dgm:t>
        <a:bodyPr/>
        <a:lstStyle/>
        <a:p>
          <a:endParaRPr lang="en-US"/>
        </a:p>
      </dgm:t>
    </dgm:pt>
    <dgm:pt modelId="{D27A5D9E-7D90-4646-902E-5C4A3A0DAAF0}" type="pres">
      <dgm:prSet presAssocID="{C24BF030-7B55-4785-A1D2-193203A134B0}" presName="diamond" presStyleLbl="bgShp" presStyleIdx="0" presStyleCnt="1" custScaleX="97005"/>
      <dgm:spPr/>
      <dgm:t>
        <a:bodyPr/>
        <a:lstStyle/>
        <a:p>
          <a:endParaRPr lang="en-US"/>
        </a:p>
      </dgm:t>
    </dgm:pt>
    <dgm:pt modelId="{6EB138FB-1459-42ED-B36A-0F6A36EA0E4B}" type="pres">
      <dgm:prSet presAssocID="{C24BF030-7B55-4785-A1D2-193203A134B0}" presName="quad1" presStyleLbl="node1" presStyleIdx="0" presStyleCnt="4" custScaleX="125670" custLinFactNeighborX="-12965" custLinFactNeighborY="-480">
        <dgm:presLayoutVars>
          <dgm:chMax val="0"/>
          <dgm:chPref val="0"/>
          <dgm:bulletEnabled val="1"/>
        </dgm:presLayoutVars>
      </dgm:prSet>
      <dgm:spPr/>
      <dgm:t>
        <a:bodyPr/>
        <a:lstStyle/>
        <a:p>
          <a:endParaRPr lang="en-US"/>
        </a:p>
      </dgm:t>
    </dgm:pt>
    <dgm:pt modelId="{B70C4887-3B9C-45C8-82E7-12B7915859F0}" type="pres">
      <dgm:prSet presAssocID="{C24BF030-7B55-4785-A1D2-193203A134B0}" presName="quad2" presStyleLbl="node1" presStyleIdx="1" presStyleCnt="4" custScaleX="125670" custLinFactNeighborX="9603">
        <dgm:presLayoutVars>
          <dgm:chMax val="0"/>
          <dgm:chPref val="0"/>
          <dgm:bulletEnabled val="1"/>
        </dgm:presLayoutVars>
      </dgm:prSet>
      <dgm:spPr/>
      <dgm:t>
        <a:bodyPr/>
        <a:lstStyle/>
        <a:p>
          <a:endParaRPr lang="en-US"/>
        </a:p>
      </dgm:t>
    </dgm:pt>
    <dgm:pt modelId="{958C761D-182A-4CF8-BEAE-DF6EF4EFD4DF}" type="pres">
      <dgm:prSet presAssocID="{C24BF030-7B55-4785-A1D2-193203A134B0}" presName="quad3" presStyleLbl="node1" presStyleIdx="2" presStyleCnt="4" custScaleX="125670" custLinFactNeighborX="-12965" custLinFactNeighborY="-480">
        <dgm:presLayoutVars>
          <dgm:chMax val="0"/>
          <dgm:chPref val="0"/>
          <dgm:bulletEnabled val="1"/>
        </dgm:presLayoutVars>
      </dgm:prSet>
      <dgm:spPr/>
      <dgm:t>
        <a:bodyPr/>
        <a:lstStyle/>
        <a:p>
          <a:endParaRPr lang="en-US"/>
        </a:p>
      </dgm:t>
    </dgm:pt>
    <dgm:pt modelId="{6291439E-4F0B-46FD-B60A-4EDFAFB7EB1F}" type="pres">
      <dgm:prSet presAssocID="{C24BF030-7B55-4785-A1D2-193203A134B0}" presName="quad4" presStyleLbl="node1" presStyleIdx="3" presStyleCnt="4" custScaleX="125670" custLinFactNeighborX="9603">
        <dgm:presLayoutVars>
          <dgm:chMax val="0"/>
          <dgm:chPref val="0"/>
          <dgm:bulletEnabled val="1"/>
        </dgm:presLayoutVars>
      </dgm:prSet>
      <dgm:spPr/>
      <dgm:t>
        <a:bodyPr/>
        <a:lstStyle/>
        <a:p>
          <a:endParaRPr lang="en-US"/>
        </a:p>
      </dgm:t>
    </dgm:pt>
  </dgm:ptLst>
  <dgm:cxnLst>
    <dgm:cxn modelId="{31112D09-BC1F-4171-B7FC-45C51A3D99CF}" srcId="{C24BF030-7B55-4785-A1D2-193203A134B0}" destId="{2774404A-0220-454D-9451-4C26EF5FEB66}" srcOrd="2" destOrd="0" parTransId="{BC73C811-80DC-4568-977E-2343E9C1F500}" sibTransId="{D00DA02B-9DD9-4FCB-AFEB-D0532F233687}"/>
    <dgm:cxn modelId="{C866C43E-2A68-4BE5-8124-49F8F6ADFC80}" srcId="{C24BF030-7B55-4785-A1D2-193203A134B0}" destId="{37F1EE86-3D99-4287-96BE-72E185A1678D}" srcOrd="0" destOrd="0" parTransId="{8858F03A-D2FA-413D-BE52-5AC29E7082C2}" sibTransId="{EF7947D0-04DF-40C4-9173-6001BFDEFD3D}"/>
    <dgm:cxn modelId="{7F7D9089-3F52-4AF0-BA19-AB3F638B5094}" type="presOf" srcId="{DB118892-1BBF-4C91-82C4-CF4E5ABA99B1}" destId="{B70C4887-3B9C-45C8-82E7-12B7915859F0}" srcOrd="0" destOrd="0" presId="urn:microsoft.com/office/officeart/2005/8/layout/matrix3"/>
    <dgm:cxn modelId="{758536D6-39E1-4008-8866-2BA3BDDDFBE5}" srcId="{C24BF030-7B55-4785-A1D2-193203A134B0}" destId="{D61D78A8-2CF5-44E4-BFF6-4415FC32A033}" srcOrd="3" destOrd="0" parTransId="{494150A9-9539-416A-9A96-8358588FC372}" sibTransId="{326D4760-2DEF-46BB-A677-CC05DF52F6C7}"/>
    <dgm:cxn modelId="{DB38A66E-F7CA-4853-870F-1800EF59245E}" type="presOf" srcId="{37F1EE86-3D99-4287-96BE-72E185A1678D}" destId="{6EB138FB-1459-42ED-B36A-0F6A36EA0E4B}" srcOrd="0" destOrd="0" presId="urn:microsoft.com/office/officeart/2005/8/layout/matrix3"/>
    <dgm:cxn modelId="{BFB95417-EC78-4728-84EE-7C3076A55E9B}" type="presOf" srcId="{2774404A-0220-454D-9451-4C26EF5FEB66}" destId="{958C761D-182A-4CF8-BEAE-DF6EF4EFD4DF}" srcOrd="0" destOrd="0" presId="urn:microsoft.com/office/officeart/2005/8/layout/matrix3"/>
    <dgm:cxn modelId="{0B5316F0-E61F-4314-B6CB-EF599721F059}" type="presOf" srcId="{D61D78A8-2CF5-44E4-BFF6-4415FC32A033}" destId="{6291439E-4F0B-46FD-B60A-4EDFAFB7EB1F}" srcOrd="0" destOrd="0" presId="urn:microsoft.com/office/officeart/2005/8/layout/matrix3"/>
    <dgm:cxn modelId="{D958F04B-034A-438B-8B73-BD7006E237C9}" srcId="{C24BF030-7B55-4785-A1D2-193203A134B0}" destId="{DB118892-1BBF-4C91-82C4-CF4E5ABA99B1}" srcOrd="1" destOrd="0" parTransId="{86409C8A-057F-4F82-918D-65DC8BD57CD2}" sibTransId="{2AF62395-D337-4871-9F1A-84DE96791BF2}"/>
    <dgm:cxn modelId="{D3D54C52-C68E-4073-B39B-B6E84C51DCEA}" type="presOf" srcId="{C24BF030-7B55-4785-A1D2-193203A134B0}" destId="{C968207F-0674-4252-BCA9-5DBEDA5DC6F3}" srcOrd="0" destOrd="0" presId="urn:microsoft.com/office/officeart/2005/8/layout/matrix3"/>
    <dgm:cxn modelId="{3D05835B-69D1-4EC2-84A9-3E0C4B2B7432}" type="presParOf" srcId="{C968207F-0674-4252-BCA9-5DBEDA5DC6F3}" destId="{D27A5D9E-7D90-4646-902E-5C4A3A0DAAF0}" srcOrd="0" destOrd="0" presId="urn:microsoft.com/office/officeart/2005/8/layout/matrix3"/>
    <dgm:cxn modelId="{D580862E-3018-4AC9-84B6-DF9552098615}" type="presParOf" srcId="{C968207F-0674-4252-BCA9-5DBEDA5DC6F3}" destId="{6EB138FB-1459-42ED-B36A-0F6A36EA0E4B}" srcOrd="1" destOrd="0" presId="urn:microsoft.com/office/officeart/2005/8/layout/matrix3"/>
    <dgm:cxn modelId="{14CEFDC3-FB6F-4058-BEFB-84E8A2EC068C}" type="presParOf" srcId="{C968207F-0674-4252-BCA9-5DBEDA5DC6F3}" destId="{B70C4887-3B9C-45C8-82E7-12B7915859F0}" srcOrd="2" destOrd="0" presId="urn:microsoft.com/office/officeart/2005/8/layout/matrix3"/>
    <dgm:cxn modelId="{3D6C663A-55C1-4FB4-87FD-BE19205C8C48}" type="presParOf" srcId="{C968207F-0674-4252-BCA9-5DBEDA5DC6F3}" destId="{958C761D-182A-4CF8-BEAE-DF6EF4EFD4DF}" srcOrd="3" destOrd="0" presId="urn:microsoft.com/office/officeart/2005/8/layout/matrix3"/>
    <dgm:cxn modelId="{D7D93C6B-FD56-44EA-A5FA-610B5DB2A8D6}" type="presParOf" srcId="{C968207F-0674-4252-BCA9-5DBEDA5DC6F3}" destId="{6291439E-4F0B-46FD-B60A-4EDFAFB7EB1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03C4CD7-AB47-43B8-A770-E3721043E855}" type="datetimeFigureOut">
              <a:rPr lang="en-US" smtClean="0"/>
              <a:t>8/15/2017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11CC479-61B2-4317-94D7-4AD899A55ACE}" type="slidenum">
              <a:rPr lang="en-US" smtClean="0"/>
              <a:t>‹#›</a:t>
            </a:fld>
            <a:endParaRPr lang="en-US"/>
          </a:p>
        </p:txBody>
      </p:sp>
    </p:spTree>
    <p:extLst>
      <p:ext uri="{BB962C8B-B14F-4D97-AF65-F5344CB8AC3E}">
        <p14:creationId xmlns:p14="http://schemas.microsoft.com/office/powerpoint/2010/main" val="1936799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1CC479-61B2-4317-94D7-4AD899A55ACE}" type="slidenum">
              <a:rPr lang="en-US" smtClean="0"/>
              <a:t>1</a:t>
            </a:fld>
            <a:endParaRPr lang="en-US"/>
          </a:p>
        </p:txBody>
      </p:sp>
    </p:spTree>
    <p:extLst>
      <p:ext uri="{BB962C8B-B14F-4D97-AF65-F5344CB8AC3E}">
        <p14:creationId xmlns:p14="http://schemas.microsoft.com/office/powerpoint/2010/main" val="2870406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1CC479-61B2-4317-94D7-4AD899A55ACE}" type="slidenum">
              <a:rPr lang="en-US" smtClean="0"/>
              <a:t>10</a:t>
            </a:fld>
            <a:endParaRPr lang="en-US"/>
          </a:p>
        </p:txBody>
      </p:sp>
    </p:spTree>
    <p:extLst>
      <p:ext uri="{BB962C8B-B14F-4D97-AF65-F5344CB8AC3E}">
        <p14:creationId xmlns:p14="http://schemas.microsoft.com/office/powerpoint/2010/main" val="3153370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defTabSz="931774">
              <a:defRPr/>
            </a:pPr>
            <a:r>
              <a:rPr lang="en-US" b="0" baseline="0" dirty="0" smtClean="0"/>
              <a:t>Recent data shows a profound need to focus on the early years, in that over 35% of our youngest learners are starting school with significant developmental delays. </a:t>
            </a:r>
          </a:p>
          <a:p>
            <a:pPr defTabSz="931774">
              <a:defRPr/>
            </a:pPr>
            <a:endParaRPr lang="en-US" dirty="0" smtClean="0"/>
          </a:p>
          <a:p>
            <a:r>
              <a:rPr lang="en-US" dirty="0"/>
              <a:t>The percentage of five year olds behind in one or more areas of their development (social, emotional, physical, cognitive, or language) is as high as 60% in small communities.  </a:t>
            </a:r>
          </a:p>
          <a:p>
            <a:endParaRPr lang="en-US" dirty="0"/>
          </a:p>
          <a:p>
            <a:r>
              <a:rPr lang="en-US" dirty="0"/>
              <a:t>The number of children at risk in the area of physical development related to nutrition, sleep, and general wellbeing is over 18%, which is double the national average. </a:t>
            </a:r>
            <a:endParaRPr lang="en-US" dirty="0" smtClean="0"/>
          </a:p>
        </p:txBody>
      </p:sp>
      <p:sp>
        <p:nvSpPr>
          <p:cNvPr id="4" name="Slide Number Placeholder 3"/>
          <p:cNvSpPr>
            <a:spLocks noGrp="1"/>
          </p:cNvSpPr>
          <p:nvPr>
            <p:ph type="sldNum" sz="quarter" idx="10"/>
          </p:nvPr>
        </p:nvSpPr>
        <p:spPr/>
        <p:txBody>
          <a:bodyPr/>
          <a:lstStyle/>
          <a:p>
            <a:fld id="{811CC479-61B2-4317-94D7-4AD899A55ACE}" type="slidenum">
              <a:rPr lang="en-US" smtClean="0"/>
              <a:t>11</a:t>
            </a:fld>
            <a:endParaRPr lang="en-US"/>
          </a:p>
        </p:txBody>
      </p:sp>
    </p:spTree>
    <p:extLst>
      <p:ext uri="{BB962C8B-B14F-4D97-AF65-F5344CB8AC3E}">
        <p14:creationId xmlns:p14="http://schemas.microsoft.com/office/powerpoint/2010/main" val="533302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Key points:</a:t>
            </a:r>
          </a:p>
          <a:p>
            <a:pPr marL="178027" indent="-178027">
              <a:buFontTx/>
              <a:buChar char="-"/>
            </a:pPr>
            <a:r>
              <a:rPr lang="en-US" baseline="0" dirty="0" smtClean="0"/>
              <a:t>The “low” attendance at the start of formal schooling kindergarten</a:t>
            </a:r>
          </a:p>
          <a:p>
            <a:pPr marL="178027" indent="-178027">
              <a:buFontTx/>
              <a:buChar char="-"/>
            </a:pPr>
            <a:r>
              <a:rPr lang="en-US" baseline="0" dirty="0" smtClean="0"/>
              <a:t>The drop off from grade 5 on</a:t>
            </a:r>
          </a:p>
          <a:p>
            <a:pPr marL="178027" indent="-178027">
              <a:buFontTx/>
              <a:buChar char="-"/>
            </a:pPr>
            <a:r>
              <a:rPr lang="en-US" baseline="0" dirty="0" smtClean="0"/>
              <a:t>The situation in grade 10 when students move from the Inclusive Schooling support world to regular high school credit classes</a:t>
            </a:r>
          </a:p>
          <a:p>
            <a:endParaRPr lang="en-US" dirty="0" smtClean="0"/>
          </a:p>
          <a:p>
            <a:r>
              <a:rPr lang="en-US" dirty="0" smtClean="0"/>
              <a:t>The trends in graduation rates</a:t>
            </a:r>
            <a:r>
              <a:rPr lang="en-US" baseline="0" dirty="0" smtClean="0"/>
              <a:t> and attendance in jurisdictions across the world are telling a similar story.</a:t>
            </a:r>
            <a:endParaRPr lang="en-US" dirty="0" smtClean="0"/>
          </a:p>
          <a:p>
            <a:r>
              <a:rPr lang="en-US" dirty="0" smtClean="0"/>
              <a:t>We have to ask ourselves why do students not want to come to school?</a:t>
            </a:r>
          </a:p>
          <a:p>
            <a:r>
              <a:rPr lang="en-US" dirty="0" smtClean="0"/>
              <a:t>What could we do differently?</a:t>
            </a:r>
            <a:endParaRPr lang="en-US" dirty="0"/>
          </a:p>
        </p:txBody>
      </p:sp>
      <p:sp>
        <p:nvSpPr>
          <p:cNvPr id="4" name="Slide Number Placeholder 3"/>
          <p:cNvSpPr>
            <a:spLocks noGrp="1"/>
          </p:cNvSpPr>
          <p:nvPr>
            <p:ph type="sldNum" sz="quarter" idx="10"/>
          </p:nvPr>
        </p:nvSpPr>
        <p:spPr/>
        <p:txBody>
          <a:bodyPr/>
          <a:lstStyle/>
          <a:p>
            <a:fld id="{811CC479-61B2-4317-94D7-4AD899A55ACE}" type="slidenum">
              <a:rPr lang="en-US" smtClean="0"/>
              <a:t>12</a:t>
            </a:fld>
            <a:endParaRPr lang="en-US"/>
          </a:p>
        </p:txBody>
      </p:sp>
    </p:spTree>
    <p:extLst>
      <p:ext uri="{BB962C8B-B14F-4D97-AF65-F5344CB8AC3E}">
        <p14:creationId xmlns:p14="http://schemas.microsoft.com/office/powerpoint/2010/main" val="1038592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90% attendance is</a:t>
            </a:r>
            <a:r>
              <a:rPr lang="en-US" baseline="0" dirty="0" smtClean="0"/>
              <a:t> the acceptable minimum attendance rate, many of our students are falling short of that target.  This is especially for students in small communities followed closely by those in regional </a:t>
            </a:r>
            <a:r>
              <a:rPr lang="en-US" baseline="0" dirty="0" err="1" smtClean="0"/>
              <a:t>centres</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811CC479-61B2-4317-94D7-4AD899A55ACE}" type="slidenum">
              <a:rPr lang="en-US" smtClean="0"/>
              <a:t>13</a:t>
            </a:fld>
            <a:endParaRPr lang="en-US"/>
          </a:p>
        </p:txBody>
      </p:sp>
    </p:spTree>
    <p:extLst>
      <p:ext uri="{BB962C8B-B14F-4D97-AF65-F5344CB8AC3E}">
        <p14:creationId xmlns:p14="http://schemas.microsoft.com/office/powerpoint/2010/main" val="1436150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So</a:t>
            </a:r>
            <a:r>
              <a:rPr lang="en-US" baseline="0" dirty="0" smtClean="0"/>
              <a:t> t</a:t>
            </a:r>
            <a:r>
              <a:rPr lang="en-US" dirty="0" smtClean="0"/>
              <a:t>he</a:t>
            </a:r>
            <a:r>
              <a:rPr lang="en-US" baseline="0" dirty="0" smtClean="0"/>
              <a:t> data we collect across our system, both academic and wellness indicators, have confirmed the need for changes and improvements.</a:t>
            </a:r>
            <a:endParaRPr lang="en-US" dirty="0" smtClean="0"/>
          </a:p>
          <a:p>
            <a:endParaRPr lang="en-US" dirty="0" smtClean="0"/>
          </a:p>
          <a:p>
            <a:r>
              <a:rPr lang="en-US" dirty="0" smtClean="0"/>
              <a:t>Other factors also push us towards change.</a:t>
            </a:r>
          </a:p>
          <a:p>
            <a:r>
              <a:rPr lang="en-US" dirty="0"/>
              <a:t>So much has changed in the world and in education over the past 25 years that it would be surprising if ‘school’ remained the same as what we remember from our own childhood.  </a:t>
            </a:r>
            <a:endParaRPr lang="en-US" sz="1000" dirty="0"/>
          </a:p>
          <a:p>
            <a:endParaRPr lang="en-US" dirty="0" smtClean="0"/>
          </a:p>
          <a:p>
            <a:pPr marL="349415" indent="-349415">
              <a:buFont typeface="Arial" pitchFamily="34" charset="0"/>
              <a:buChar char="•"/>
            </a:pPr>
            <a:r>
              <a:rPr lang="en-US" sz="2300" dirty="0"/>
              <a:t>21</a:t>
            </a:r>
            <a:r>
              <a:rPr lang="en-US" sz="2300" baseline="30000" dirty="0"/>
              <a:t>st</a:t>
            </a:r>
            <a:r>
              <a:rPr lang="en-US" sz="2300" dirty="0"/>
              <a:t> Century economies, the job market and needed competencies</a:t>
            </a:r>
          </a:p>
          <a:p>
            <a:pPr marL="349415" indent="-349415">
              <a:buFont typeface="Arial" pitchFamily="34" charset="0"/>
              <a:buChar char="•"/>
            </a:pPr>
            <a:r>
              <a:rPr lang="en-CA" sz="2200" dirty="0"/>
              <a:t>Access to information and global connectivity – the onset of the Internet and World Wide Web had revolutionized access to information … and changed the fundamental role of the teacher</a:t>
            </a:r>
          </a:p>
          <a:p>
            <a:pPr marL="349415" indent="-349415">
              <a:buFont typeface="Arial" pitchFamily="34" charset="0"/>
              <a:buChar char="•"/>
            </a:pPr>
            <a:r>
              <a:rPr lang="en-CA" sz="2200" dirty="0"/>
              <a:t>new understandings on how the brain learns:</a:t>
            </a:r>
            <a:endParaRPr lang="en-US" sz="2400" dirty="0"/>
          </a:p>
          <a:p>
            <a:r>
              <a:rPr lang="en-US" sz="2400" u="sng" dirty="0"/>
              <a:t>Neuroscience has confirmed that:</a:t>
            </a:r>
          </a:p>
          <a:p>
            <a:r>
              <a:rPr lang="en-US" sz="2400" dirty="0"/>
              <a:t>People need to be motivated to learn (it has to be connected to their lives, aspirations, etc.)</a:t>
            </a:r>
          </a:p>
          <a:p>
            <a:pPr marL="174708" indent="-174708">
              <a:buFontTx/>
              <a:buChar char="-"/>
            </a:pPr>
            <a:r>
              <a:rPr lang="en-US" sz="2400" dirty="0"/>
              <a:t>People need to be active in their learning</a:t>
            </a:r>
          </a:p>
          <a:p>
            <a:pPr marL="174708" indent="-174708">
              <a:buFontTx/>
              <a:buChar char="-"/>
            </a:pPr>
            <a:r>
              <a:rPr lang="en-US" sz="2400" dirty="0"/>
              <a:t>People need to be able to attend to their learning (meaning their energy </a:t>
            </a:r>
            <a:r>
              <a:rPr lang="en-US" sz="2400" dirty="0" err="1"/>
              <a:t>isn</a:t>
            </a:r>
            <a:r>
              <a:rPr lang="fr-FR" sz="2400" dirty="0"/>
              <a:t>’</a:t>
            </a:r>
            <a:r>
              <a:rPr lang="en-US" sz="2400" dirty="0"/>
              <a:t>t being used for other more basic needs)</a:t>
            </a:r>
          </a:p>
          <a:p>
            <a:pPr marL="174708" indent="-174708">
              <a:buFontTx/>
              <a:buChar char="-"/>
            </a:pPr>
            <a:r>
              <a:rPr lang="en-US" sz="2400" dirty="0"/>
              <a:t>People need to learn with and from a variety of people and places</a:t>
            </a:r>
          </a:p>
          <a:p>
            <a:pPr marL="349415" indent="-349415">
              <a:buFont typeface="Arial" pitchFamily="34" charset="0"/>
              <a:buChar char="•"/>
            </a:pPr>
            <a:endParaRPr lang="en-CA" sz="2200" dirty="0"/>
          </a:p>
          <a:p>
            <a:endParaRPr lang="en-US" dirty="0"/>
          </a:p>
        </p:txBody>
      </p:sp>
      <p:sp>
        <p:nvSpPr>
          <p:cNvPr id="4" name="Slide Number Placeholder 3"/>
          <p:cNvSpPr>
            <a:spLocks noGrp="1"/>
          </p:cNvSpPr>
          <p:nvPr>
            <p:ph type="sldNum" sz="quarter" idx="10"/>
          </p:nvPr>
        </p:nvSpPr>
        <p:spPr/>
        <p:txBody>
          <a:bodyPr/>
          <a:lstStyle/>
          <a:p>
            <a:fld id="{811CC479-61B2-4317-94D7-4AD899A55ACE}" type="slidenum">
              <a:rPr lang="en-US" smtClean="0"/>
              <a:t>14</a:t>
            </a:fld>
            <a:endParaRPr lang="en-US"/>
          </a:p>
        </p:txBody>
      </p:sp>
    </p:spTree>
    <p:extLst>
      <p:ext uri="{BB962C8B-B14F-4D97-AF65-F5344CB8AC3E}">
        <p14:creationId xmlns:p14="http://schemas.microsoft.com/office/powerpoint/2010/main" val="631224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educational change efforts began in 2012.</a:t>
            </a:r>
          </a:p>
          <a:p>
            <a:endParaRPr lang="en-US" dirty="0" smtClean="0"/>
          </a:p>
          <a:p>
            <a:r>
              <a:rPr lang="en-US" dirty="0" smtClean="0"/>
              <a:t>First move was to research – academic research and research here at home</a:t>
            </a:r>
            <a:r>
              <a:rPr lang="en-US" baseline="0" dirty="0" smtClean="0"/>
              <a:t>  </a:t>
            </a:r>
          </a:p>
          <a:p>
            <a:r>
              <a:rPr lang="en-US" baseline="0" dirty="0" smtClean="0"/>
              <a:t>We talked to tons of people from across the NWT, both within and outside the education system to find out what was working and what wasn’t.</a:t>
            </a:r>
            <a:endParaRPr lang="en-US" dirty="0" smtClean="0"/>
          </a:p>
          <a:p>
            <a:endParaRPr lang="en-US" dirty="0" smtClean="0"/>
          </a:p>
          <a:p>
            <a:r>
              <a:rPr lang="en-US" u="sng" dirty="0" smtClean="0"/>
              <a:t>This work provided</a:t>
            </a:r>
            <a:r>
              <a:rPr lang="en-US" u="sng" baseline="0" dirty="0" smtClean="0"/>
              <a:t> us</a:t>
            </a:r>
            <a:r>
              <a:rPr lang="en-US" u="sng" dirty="0" smtClean="0"/>
              <a:t> with very clear understandings</a:t>
            </a:r>
            <a:r>
              <a:rPr lang="en-US" dirty="0" smtClean="0"/>
              <a:t>: (CLICK TO BRING UP FIRST STATEMENT)</a:t>
            </a:r>
          </a:p>
          <a:p>
            <a:pPr lvl="0"/>
            <a:r>
              <a:rPr lang="en-US" dirty="0"/>
              <a:t>Students need to see the connections between their lives, what they are doing in school, and the world at large. (CLICK)</a:t>
            </a:r>
          </a:p>
          <a:p>
            <a:pPr lvl="0"/>
            <a:r>
              <a:rPr lang="en-US" dirty="0"/>
              <a:t>Students need to own their learning, behavior, and trajectory. This </a:t>
            </a:r>
            <a:r>
              <a:rPr lang="en-US"/>
              <a:t>will engage them. (CLICK</a:t>
            </a:r>
            <a:r>
              <a:rPr lang="en-US" dirty="0"/>
              <a:t>)</a:t>
            </a:r>
          </a:p>
          <a:p>
            <a:pPr lvl="0"/>
            <a:r>
              <a:rPr lang="en-US" dirty="0"/>
              <a:t>Students need to know where they come from - who they are – in order to determine who they are becoming. (CLICK)</a:t>
            </a:r>
          </a:p>
          <a:p>
            <a:pPr lvl="0"/>
            <a:r>
              <a:rPr lang="en-US" dirty="0"/>
              <a:t>Schools need to be the heart of communities, where all are welcome and safe, and all learn from each other. (CLICK)</a:t>
            </a:r>
          </a:p>
          <a:p>
            <a:pPr lvl="0"/>
            <a:r>
              <a:rPr lang="en-US" dirty="0"/>
              <a:t>Learning, creativity and engagement sprouts from good relationships, at all levels. (CLICK)</a:t>
            </a:r>
          </a:p>
          <a:p>
            <a:pPr lvl="0"/>
            <a:r>
              <a:rPr lang="en-US" dirty="0"/>
              <a:t>Schools are not responsible for inputting knowledge into young minds; they are in the business of supporting students in their development of values, attitudes, skills and knowledge, as well as of their sense of identity and </a:t>
            </a:r>
            <a:r>
              <a:rPr lang="en-US" dirty="0" err="1"/>
              <a:t>empowrment</a:t>
            </a:r>
            <a:r>
              <a:rPr lang="en-US" dirty="0"/>
              <a:t>.</a:t>
            </a:r>
          </a:p>
          <a:p>
            <a:endParaRPr lang="en-US" dirty="0"/>
          </a:p>
        </p:txBody>
      </p:sp>
      <p:sp>
        <p:nvSpPr>
          <p:cNvPr id="4" name="Slide Number Placeholder 3"/>
          <p:cNvSpPr>
            <a:spLocks noGrp="1"/>
          </p:cNvSpPr>
          <p:nvPr>
            <p:ph type="sldNum" sz="quarter" idx="10"/>
          </p:nvPr>
        </p:nvSpPr>
        <p:spPr/>
        <p:txBody>
          <a:bodyPr/>
          <a:lstStyle/>
          <a:p>
            <a:fld id="{811CC479-61B2-4317-94D7-4AD899A55ACE}" type="slidenum">
              <a:rPr lang="en-US" smtClean="0"/>
              <a:t>15</a:t>
            </a:fld>
            <a:endParaRPr lang="en-US"/>
          </a:p>
        </p:txBody>
      </p:sp>
    </p:spTree>
    <p:extLst>
      <p:ext uri="{BB962C8B-B14F-4D97-AF65-F5344CB8AC3E}">
        <p14:creationId xmlns:p14="http://schemas.microsoft.com/office/powerpoint/2010/main" val="1135621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next move was to establish Foundational Statements – or guiding principles, of sorts – to ensure that we stay true to what research and the people of the NWT told us.</a:t>
            </a:r>
          </a:p>
          <a:p>
            <a:endParaRPr lang="en-US" dirty="0" smtClean="0"/>
          </a:p>
          <a:p>
            <a:r>
              <a:rPr lang="en-US" dirty="0" smtClean="0"/>
              <a:t>These</a:t>
            </a:r>
            <a:r>
              <a:rPr lang="en-US" baseline="0" dirty="0" smtClean="0"/>
              <a:t> </a:t>
            </a:r>
            <a:r>
              <a:rPr lang="en-US" dirty="0" smtClean="0"/>
              <a:t>foundations grow</a:t>
            </a:r>
            <a:r>
              <a:rPr lang="en-US" baseline="0" dirty="0" smtClean="0"/>
              <a:t> out of ways of living and learning that have been understood in the North forever, and are being confirmed by both brain research and the best educational ideas from around the world.</a:t>
            </a:r>
          </a:p>
          <a:p>
            <a:r>
              <a:rPr lang="en-US" baseline="0" dirty="0" smtClean="0"/>
              <a:t>They speak of:</a:t>
            </a:r>
          </a:p>
          <a:p>
            <a:r>
              <a:rPr lang="en-US" baseline="0" dirty="0" smtClean="0"/>
              <a:t> the richness of our diversity and connectedness, </a:t>
            </a:r>
          </a:p>
          <a:p>
            <a:r>
              <a:rPr lang="en-US" baseline="0" dirty="0" smtClean="0"/>
              <a:t> the importance of collaboration, </a:t>
            </a:r>
          </a:p>
          <a:p>
            <a:r>
              <a:rPr lang="en-US" baseline="0" dirty="0" smtClean="0"/>
              <a:t> the centrality of identity and good relationships and </a:t>
            </a:r>
          </a:p>
          <a:p>
            <a:r>
              <a:rPr lang="en-US" baseline="0" dirty="0" smtClean="0"/>
              <a:t> the need for all of us to see others, and ourselves, through strength-based glasses as we are all on our own continuum of growth</a:t>
            </a:r>
            <a:endParaRPr lang="en-US" dirty="0" smtClean="0"/>
          </a:p>
          <a:p>
            <a:endParaRPr lang="en-US" dirty="0" smtClean="0"/>
          </a:p>
          <a:p>
            <a:r>
              <a:rPr lang="en-US" dirty="0" smtClean="0"/>
              <a:t>These</a:t>
            </a:r>
            <a:r>
              <a:rPr lang="en-US" baseline="0" dirty="0" smtClean="0"/>
              <a:t> are the principles that you will see behind</a:t>
            </a:r>
            <a:r>
              <a:rPr lang="en-US" dirty="0" smtClean="0"/>
              <a:t> all</a:t>
            </a:r>
            <a:r>
              <a:rPr lang="en-US" baseline="0" dirty="0" smtClean="0"/>
              <a:t> </a:t>
            </a:r>
            <a:r>
              <a:rPr lang="en-US" dirty="0" smtClean="0"/>
              <a:t>initiatives and work in education renewal, as we strive</a:t>
            </a:r>
            <a:r>
              <a:rPr lang="en-US" baseline="0" dirty="0" smtClean="0"/>
              <a:t> to </a:t>
            </a:r>
            <a:r>
              <a:rPr lang="en-US" dirty="0" smtClean="0"/>
              <a:t>ensure</a:t>
            </a:r>
            <a:r>
              <a:rPr lang="en-US" baseline="0" dirty="0" smtClean="0"/>
              <a:t> that all</a:t>
            </a:r>
            <a:r>
              <a:rPr lang="en-US" dirty="0" smtClean="0"/>
              <a:t> of our students receive the most relevant and effective education possible.</a:t>
            </a:r>
          </a:p>
          <a:p>
            <a:endParaRPr lang="en-US" dirty="0"/>
          </a:p>
        </p:txBody>
      </p:sp>
      <p:sp>
        <p:nvSpPr>
          <p:cNvPr id="4" name="Slide Number Placeholder 3"/>
          <p:cNvSpPr>
            <a:spLocks noGrp="1"/>
          </p:cNvSpPr>
          <p:nvPr>
            <p:ph type="sldNum" sz="quarter" idx="10"/>
          </p:nvPr>
        </p:nvSpPr>
        <p:spPr/>
        <p:txBody>
          <a:bodyPr/>
          <a:lstStyle/>
          <a:p>
            <a:fld id="{811CC479-61B2-4317-94D7-4AD899A55ACE}" type="slidenum">
              <a:rPr lang="en-US" smtClean="0"/>
              <a:t>16</a:t>
            </a:fld>
            <a:endParaRPr lang="en-US"/>
          </a:p>
        </p:txBody>
      </p:sp>
    </p:spTree>
    <p:extLst>
      <p:ext uri="{BB962C8B-B14F-4D97-AF65-F5344CB8AC3E}">
        <p14:creationId xmlns:p14="http://schemas.microsoft.com/office/powerpoint/2010/main" val="2169367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initiatives or projects chosen to pave the way for change in education in the NWT were carefully chosen to support what we gleaned from research, the experience of Northerners and the guiding principles we established.</a:t>
            </a:r>
          </a:p>
          <a:p>
            <a:r>
              <a:rPr lang="en-US" baseline="0" dirty="0" smtClean="0"/>
              <a:t>They can be organized under four areas of focus.</a:t>
            </a:r>
          </a:p>
          <a:p>
            <a:pPr marL="232943" indent="-232943">
              <a:buAutoNum type="arabicPeriod"/>
            </a:pPr>
            <a:r>
              <a:rPr lang="en-US" b="1" baseline="0" dirty="0" smtClean="0"/>
              <a:t>Strengthening Relationships</a:t>
            </a:r>
          </a:p>
          <a:p>
            <a:pPr marL="174708" indent="-174708">
              <a:buFontTx/>
              <a:buChar char="-"/>
            </a:pPr>
            <a:r>
              <a:rPr lang="en-US" baseline="0" dirty="0" smtClean="0"/>
              <a:t>Funding to facilitate the presence of Elders in all NWT schools</a:t>
            </a:r>
          </a:p>
          <a:p>
            <a:pPr marL="174708" indent="-174708">
              <a:buFontTx/>
              <a:buChar char="-"/>
            </a:pPr>
            <a:r>
              <a:rPr lang="en-US" baseline="0" dirty="0" smtClean="0"/>
              <a:t>Awareness training and curriculum development around the legacy of residential schooling</a:t>
            </a:r>
          </a:p>
          <a:p>
            <a:pPr marL="174708" indent="-174708">
              <a:buFontTx/>
              <a:buChar char="-"/>
            </a:pPr>
            <a:r>
              <a:rPr lang="en-US" baseline="0" dirty="0" smtClean="0"/>
              <a:t>A policy in support of Aboriginal Culture Based Education</a:t>
            </a:r>
          </a:p>
          <a:p>
            <a:pPr marL="174708" indent="-174708">
              <a:buFontTx/>
              <a:buChar char="-"/>
            </a:pPr>
            <a:endParaRPr lang="en-US" baseline="0" dirty="0" smtClean="0"/>
          </a:p>
          <a:p>
            <a:r>
              <a:rPr lang="en-US" b="1" baseline="0" dirty="0" smtClean="0"/>
              <a:t>2. Fostering the Wellbeing of Students and Teachers – It has become very clear that unless we attend to all the “parts” of our students…unless they are well…they cannot do their best learning. This is why a number of our initiatives are focused on wellness.</a:t>
            </a:r>
          </a:p>
          <a:p>
            <a:pPr marL="174708" indent="-174708">
              <a:buFontTx/>
              <a:buChar char="-"/>
            </a:pPr>
            <a:r>
              <a:rPr lang="en-US" baseline="0" dirty="0" smtClean="0"/>
              <a:t>A pilot program for resiliency development in at risk students</a:t>
            </a:r>
          </a:p>
          <a:p>
            <a:pPr marL="174708" indent="-174708">
              <a:buFontTx/>
              <a:buChar char="-"/>
            </a:pPr>
            <a:r>
              <a:rPr lang="en-US" baseline="0" dirty="0" smtClean="0"/>
              <a:t>The implementation of self-regulation in schools across the NWT</a:t>
            </a:r>
          </a:p>
          <a:p>
            <a:pPr marL="174708" indent="-174708">
              <a:buFontTx/>
              <a:buChar char="-"/>
            </a:pPr>
            <a:r>
              <a:rPr lang="en-US" baseline="0" dirty="0" smtClean="0"/>
              <a:t>The provision of funding for healthy snacks and meals in all NWT schools</a:t>
            </a:r>
          </a:p>
          <a:p>
            <a:pPr marL="174708" indent="-174708">
              <a:buFontTx/>
              <a:buChar char="-"/>
            </a:pPr>
            <a:endParaRPr lang="en-US" baseline="0" dirty="0" smtClean="0"/>
          </a:p>
          <a:p>
            <a:r>
              <a:rPr lang="en-US" b="1" baseline="0" dirty="0" smtClean="0"/>
              <a:t>3. Supporting the best teaching and learning</a:t>
            </a:r>
          </a:p>
          <a:p>
            <a:pPr marL="174708" indent="-174708">
              <a:buFontTx/>
              <a:buChar char="-"/>
            </a:pPr>
            <a:r>
              <a:rPr lang="en-US" baseline="0" dirty="0" smtClean="0"/>
              <a:t>Identifying the key competencies of Northern people, students, to help focus our programming, teaching, assessment…</a:t>
            </a:r>
          </a:p>
          <a:p>
            <a:pPr marL="174708" indent="-174708">
              <a:buFontTx/>
              <a:buChar char="-"/>
            </a:pPr>
            <a:r>
              <a:rPr lang="en-US" baseline="0" dirty="0" smtClean="0"/>
              <a:t>Rethinking high school pathways and graduation requirements</a:t>
            </a:r>
          </a:p>
          <a:p>
            <a:pPr marL="174708" indent="-174708">
              <a:buFontTx/>
              <a:buChar char="-"/>
            </a:pPr>
            <a:r>
              <a:rPr lang="en-US" baseline="0" dirty="0" smtClean="0"/>
              <a:t>Developing a northern distance learning platform</a:t>
            </a:r>
          </a:p>
          <a:p>
            <a:pPr marL="174708" indent="-174708">
              <a:buFontTx/>
              <a:buChar char="-"/>
            </a:pPr>
            <a:r>
              <a:rPr lang="en-US" baseline="0" dirty="0" smtClean="0"/>
              <a:t>Offering ongoing training and professional development to our educators in areas such as mindfulness and inclusive education, and finding ways to provide the time for professional activities like PD, data collection and analysis, expertise sharing, and collaboration</a:t>
            </a:r>
          </a:p>
          <a:p>
            <a:pPr marL="174708" indent="-174708">
              <a:buFontTx/>
              <a:buChar char="-"/>
            </a:pPr>
            <a:endParaRPr lang="en-US" baseline="0" dirty="0" smtClean="0"/>
          </a:p>
          <a:p>
            <a:r>
              <a:rPr lang="en-US" b="1" baseline="0" dirty="0" smtClean="0"/>
              <a:t>4. Making Sure We’re on the Right Track</a:t>
            </a:r>
          </a:p>
          <a:p>
            <a:pPr marL="174708" indent="-174708">
              <a:buFontTx/>
              <a:buChar char="-"/>
            </a:pPr>
            <a:r>
              <a:rPr lang="en-US" baseline="0" dirty="0" smtClean="0"/>
              <a:t>Collecting the right data, both around academics and health indicators</a:t>
            </a:r>
          </a:p>
          <a:p>
            <a:pPr marL="174708" indent="-174708">
              <a:buFontTx/>
              <a:buChar char="-"/>
            </a:pPr>
            <a:r>
              <a:rPr lang="en-US" baseline="0" dirty="0" smtClean="0"/>
              <a:t>Monitoring and adjusting our pilots and projects before expanding to make sure we’re making best use of public funds – and </a:t>
            </a:r>
            <a:r>
              <a:rPr lang="en-US" i="1" baseline="0" dirty="0" smtClean="0"/>
              <a:t>having the courage to stop those things that aren’t working</a:t>
            </a:r>
          </a:p>
          <a:p>
            <a:endParaRPr lang="en-US" baseline="0" dirty="0" smtClean="0"/>
          </a:p>
          <a:p>
            <a:pPr marL="174708" indent="-174708">
              <a:buFontTx/>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11CC479-61B2-4317-94D7-4AD899A55ACE}" type="slidenum">
              <a:rPr lang="en-US" smtClean="0"/>
              <a:t>17</a:t>
            </a:fld>
            <a:endParaRPr lang="en-US"/>
          </a:p>
        </p:txBody>
      </p:sp>
    </p:spTree>
    <p:extLst>
      <p:ext uri="{BB962C8B-B14F-4D97-AF65-F5344CB8AC3E}">
        <p14:creationId xmlns:p14="http://schemas.microsoft.com/office/powerpoint/2010/main" val="445019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We are in the early stages of this exciting time of change.</a:t>
            </a:r>
          </a:p>
          <a:p>
            <a:endParaRPr lang="en-US" dirty="0" smtClean="0"/>
          </a:p>
          <a:p>
            <a:r>
              <a:rPr lang="en-US" dirty="0" smtClean="0"/>
              <a:t>We are beginning year 4 of a ten-year process. I</a:t>
            </a:r>
            <a:r>
              <a:rPr lang="en-US" baseline="0" dirty="0" smtClean="0"/>
              <a:t> encourage you to dig into </a:t>
            </a:r>
            <a:r>
              <a:rPr lang="en-US" i="1" baseline="0" dirty="0" smtClean="0"/>
              <a:t>Directions for Change </a:t>
            </a:r>
            <a:r>
              <a:rPr lang="en-US" baseline="0" dirty="0" smtClean="0"/>
              <a:t>which you will have received in your packages. It provides much of the current educational context and provides a good picture of where we are all heading together. </a:t>
            </a:r>
            <a:endParaRPr lang="en-US" dirty="0" smtClean="0"/>
          </a:p>
          <a:p>
            <a:endParaRPr lang="en-US" dirty="0" smtClean="0"/>
          </a:p>
          <a:p>
            <a:r>
              <a:rPr lang="en-US" dirty="0" smtClean="0"/>
              <a:t>There are more ideas and initiatives to come.</a:t>
            </a:r>
          </a:p>
          <a:p>
            <a:endParaRPr lang="en-US" dirty="0" smtClean="0"/>
          </a:p>
          <a:p>
            <a:r>
              <a:rPr lang="en-US" dirty="0" smtClean="0"/>
              <a:t>There will be opportunities to get involved and share your thoughts.</a:t>
            </a:r>
          </a:p>
          <a:p>
            <a:endParaRPr lang="en-US" dirty="0"/>
          </a:p>
        </p:txBody>
      </p:sp>
      <p:sp>
        <p:nvSpPr>
          <p:cNvPr id="4" name="Slide Number Placeholder 3"/>
          <p:cNvSpPr>
            <a:spLocks noGrp="1"/>
          </p:cNvSpPr>
          <p:nvPr>
            <p:ph type="sldNum" sz="quarter" idx="10"/>
          </p:nvPr>
        </p:nvSpPr>
        <p:spPr/>
        <p:txBody>
          <a:bodyPr/>
          <a:lstStyle/>
          <a:p>
            <a:fld id="{811CC479-61B2-4317-94D7-4AD899A55ACE}" type="slidenum">
              <a:rPr lang="en-US" smtClean="0"/>
              <a:t>18</a:t>
            </a:fld>
            <a:endParaRPr lang="en-US"/>
          </a:p>
        </p:txBody>
      </p:sp>
    </p:spTree>
    <p:extLst>
      <p:ext uri="{BB962C8B-B14F-4D97-AF65-F5344CB8AC3E}">
        <p14:creationId xmlns:p14="http://schemas.microsoft.com/office/powerpoint/2010/main" val="1015441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All good stuff, but in a few days, you will be standing in front of a group of students.</a:t>
            </a:r>
          </a:p>
          <a:p>
            <a:pPr lvl="0"/>
            <a:r>
              <a:rPr lang="en-US" dirty="0"/>
              <a:t>Many will see &amp; experience new and strange things in the days to come… understand that you’re the new comer, open-minded, open to learning…</a:t>
            </a:r>
          </a:p>
          <a:p>
            <a:pPr lvl="0"/>
            <a:endParaRPr lang="en-US" dirty="0"/>
          </a:p>
          <a:p>
            <a:pPr lvl="0"/>
            <a:r>
              <a:rPr lang="en-US" b="1" dirty="0"/>
              <a:t>Reach under your chairs, grab the piece of paper stuck under there, and read about a student who you might meet in your classroom, or school, in the days ahead. (CLICK)</a:t>
            </a:r>
          </a:p>
          <a:p>
            <a:pPr lvl="0"/>
            <a:r>
              <a:rPr lang="en-US" dirty="0"/>
              <a:t>What does that student look like? (CLICK)</a:t>
            </a:r>
          </a:p>
          <a:p>
            <a:pPr lvl="0"/>
            <a:r>
              <a:rPr lang="en-US" dirty="0"/>
              <a:t>How does he/she sound and act? (CLICK)</a:t>
            </a:r>
          </a:p>
          <a:p>
            <a:pPr lvl="0"/>
            <a:r>
              <a:rPr lang="en-US" dirty="0"/>
              <a:t>How might that student feel first thing in the morning in your classroom? (CLICK)</a:t>
            </a:r>
          </a:p>
          <a:p>
            <a:pPr lvl="0"/>
            <a:r>
              <a:rPr lang="en-US" dirty="0"/>
              <a:t>What might be on their mind? (CLICK)</a:t>
            </a:r>
          </a:p>
          <a:p>
            <a:pPr lvl="0"/>
            <a:r>
              <a:rPr lang="en-US" dirty="0"/>
              <a:t>What does that student wish you would discover about him/her? (CLICK)</a:t>
            </a:r>
          </a:p>
          <a:p>
            <a:pPr lvl="0"/>
            <a:r>
              <a:rPr lang="en-US" dirty="0"/>
              <a:t>What does that student need to hear from you in order to soar this year? (CLICK)</a:t>
            </a:r>
          </a:p>
          <a:p>
            <a:pPr lvl="0"/>
            <a:endParaRPr lang="en-US" dirty="0"/>
          </a:p>
          <a:p>
            <a:pPr lvl="0"/>
            <a:r>
              <a:rPr lang="en-US" dirty="0"/>
              <a:t>You have the opportunity, the responsibility, to see the gift in each parent, co-worker and especially </a:t>
            </a:r>
            <a:r>
              <a:rPr lang="en-US" u="sng" dirty="0"/>
              <a:t>student</a:t>
            </a:r>
            <a:r>
              <a:rPr lang="en-US" dirty="0"/>
              <a:t> this year.</a:t>
            </a:r>
          </a:p>
          <a:p>
            <a:pPr lvl="0"/>
            <a:r>
              <a:rPr lang="en-US" dirty="0"/>
              <a:t>Understand the influence you have, the weight of your responsibility…the opportunity…</a:t>
            </a:r>
          </a:p>
          <a:p>
            <a:pPr lvl="0"/>
            <a:endParaRPr lang="en-US" dirty="0"/>
          </a:p>
          <a:p>
            <a:pPr lvl="0"/>
            <a:r>
              <a:rPr lang="en-US" dirty="0"/>
              <a:t>I wish you a wonderful school year. We are so very happy you have decided to teach here.</a:t>
            </a:r>
          </a:p>
          <a:p>
            <a:pPr lvl="0"/>
            <a:r>
              <a:rPr lang="en-US" dirty="0"/>
              <a:t>…</a:t>
            </a:r>
          </a:p>
          <a:p>
            <a:endParaRPr lang="en-US" dirty="0"/>
          </a:p>
        </p:txBody>
      </p:sp>
      <p:sp>
        <p:nvSpPr>
          <p:cNvPr id="4" name="Slide Number Placeholder 3"/>
          <p:cNvSpPr>
            <a:spLocks noGrp="1"/>
          </p:cNvSpPr>
          <p:nvPr>
            <p:ph type="sldNum" sz="quarter" idx="10"/>
          </p:nvPr>
        </p:nvSpPr>
        <p:spPr/>
        <p:txBody>
          <a:bodyPr/>
          <a:lstStyle/>
          <a:p>
            <a:fld id="{811CC479-61B2-4317-94D7-4AD899A55ACE}" type="slidenum">
              <a:rPr lang="en-US" smtClean="0"/>
              <a:t>19</a:t>
            </a:fld>
            <a:endParaRPr lang="en-US"/>
          </a:p>
        </p:txBody>
      </p:sp>
    </p:spTree>
    <p:extLst>
      <p:ext uri="{BB962C8B-B14F-4D97-AF65-F5344CB8AC3E}">
        <p14:creationId xmlns:p14="http://schemas.microsoft.com/office/powerpoint/2010/main" val="1550470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33 communities </a:t>
            </a:r>
          </a:p>
          <a:p>
            <a:pPr defTabSz="931774">
              <a:defRPr/>
            </a:pPr>
            <a:r>
              <a:rPr lang="en-US" i="1" dirty="0"/>
              <a:t>How many of you will be in Ft. Smith, Hay River or Inuvik?  </a:t>
            </a:r>
            <a:r>
              <a:rPr lang="en-US" dirty="0"/>
              <a:t>Regional </a:t>
            </a:r>
            <a:r>
              <a:rPr lang="en-US" dirty="0" err="1"/>
              <a:t>Centres</a:t>
            </a:r>
            <a:r>
              <a:rPr lang="en-US" dirty="0"/>
              <a:t> count a couple thousand people</a:t>
            </a:r>
          </a:p>
          <a:p>
            <a:pPr defTabSz="931774">
              <a:defRPr/>
            </a:pPr>
            <a:r>
              <a:rPr lang="en-US" i="1" dirty="0"/>
              <a:t>How about here in Yellowknife?</a:t>
            </a:r>
            <a:r>
              <a:rPr lang="en-US" dirty="0"/>
              <a:t> </a:t>
            </a:r>
          </a:p>
          <a:p>
            <a:pPr defTabSz="931774">
              <a:defRPr/>
            </a:pPr>
            <a:endParaRPr lang="en-US" dirty="0"/>
          </a:p>
          <a:p>
            <a:pPr defTabSz="931774">
              <a:defRPr/>
            </a:pPr>
            <a:r>
              <a:rPr lang="en-US" dirty="0"/>
              <a:t>That means the rest of you will be in one of our many small communities...</a:t>
            </a:r>
          </a:p>
          <a:p>
            <a:endParaRPr lang="en-US" dirty="0"/>
          </a:p>
        </p:txBody>
      </p:sp>
      <p:sp>
        <p:nvSpPr>
          <p:cNvPr id="4" name="Slide Number Placeholder 3"/>
          <p:cNvSpPr>
            <a:spLocks noGrp="1"/>
          </p:cNvSpPr>
          <p:nvPr>
            <p:ph type="sldNum" sz="quarter" idx="10"/>
          </p:nvPr>
        </p:nvSpPr>
        <p:spPr/>
        <p:txBody>
          <a:bodyPr/>
          <a:lstStyle/>
          <a:p>
            <a:fld id="{811CC479-61B2-4317-94D7-4AD899A55ACE}" type="slidenum">
              <a:rPr lang="en-US" smtClean="0"/>
              <a:t>2</a:t>
            </a:fld>
            <a:endParaRPr lang="en-US"/>
          </a:p>
        </p:txBody>
      </p:sp>
    </p:spTree>
    <p:extLst>
      <p:ext uri="{BB962C8B-B14F-4D97-AF65-F5344CB8AC3E}">
        <p14:creationId xmlns:p14="http://schemas.microsoft.com/office/powerpoint/2010/main" val="3173772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buFont typeface="Arial" pitchFamily="34" charset="0"/>
              <a:buChar char="•"/>
            </a:pPr>
            <a:r>
              <a:rPr lang="en-US" dirty="0" smtClean="0"/>
              <a:t>There are 49 schools across the Territory</a:t>
            </a:r>
          </a:p>
          <a:p>
            <a:pPr marL="815302" lvl="1" indent="-349415">
              <a:buFont typeface="Courier New" pitchFamily="49" charset="0"/>
              <a:buChar char="o"/>
            </a:pPr>
            <a:r>
              <a:rPr lang="en-US" dirty="0" smtClean="0"/>
              <a:t>Ranging in size from ±600 students (Yellowknife high school) to ±4 students (</a:t>
            </a:r>
            <a:r>
              <a:rPr lang="en-US" dirty="0" err="1" smtClean="0"/>
              <a:t>Kakisa</a:t>
            </a:r>
            <a:r>
              <a:rPr lang="en-US" dirty="0" smtClean="0"/>
              <a:t>)</a:t>
            </a:r>
          </a:p>
          <a:p>
            <a:pPr marL="465887" lvl="1"/>
            <a:r>
              <a:rPr lang="en-US" i="1" dirty="0" smtClean="0"/>
              <a:t>How</a:t>
            </a:r>
            <a:r>
              <a:rPr lang="en-US" i="1" baseline="0" dirty="0" smtClean="0"/>
              <a:t> many of you, when you were students, went to a school of 600+ students? 1000+ students? 2000+ students?</a:t>
            </a:r>
          </a:p>
          <a:p>
            <a:pPr marL="465887" lvl="1"/>
            <a:r>
              <a:rPr lang="en-US" i="1" baseline="0" dirty="0" smtClean="0"/>
              <a:t>How many of you went to a school of fewer than 150 students? </a:t>
            </a:r>
          </a:p>
          <a:p>
            <a:pPr marL="465887" lvl="1"/>
            <a:r>
              <a:rPr lang="en-US" baseline="0" dirty="0" smtClean="0"/>
              <a:t>That will be the reality this year for many of you.</a:t>
            </a:r>
          </a:p>
          <a:p>
            <a:pPr marL="465887" lvl="1"/>
            <a:endParaRPr lang="en-US" dirty="0" smtClean="0"/>
          </a:p>
          <a:p>
            <a:pPr marL="815302" lvl="1" indent="-349415">
              <a:buFont typeface="Courier New" pitchFamily="49" charset="0"/>
              <a:buChar char="o"/>
            </a:pPr>
            <a:r>
              <a:rPr lang="en-US" dirty="0" smtClean="0"/>
              <a:t>The majority of our schools are the only school in</a:t>
            </a:r>
            <a:r>
              <a:rPr lang="en-US" baseline="0" dirty="0" smtClean="0"/>
              <a:t> the community = prek-12 schools, usually with two or three split-grade levels in the same classroom</a:t>
            </a:r>
          </a:p>
          <a:p>
            <a:pPr marL="815302" lvl="1" indent="-349415">
              <a:buFont typeface="Courier New" pitchFamily="49" charset="0"/>
              <a:buChar char="o"/>
            </a:pPr>
            <a:r>
              <a:rPr lang="en-US" baseline="0" dirty="0" smtClean="0"/>
              <a:t>9 schools offer French immersion</a:t>
            </a:r>
          </a:p>
          <a:p>
            <a:pPr marL="815302" lvl="1" indent="-349415">
              <a:buFont typeface="Courier New" pitchFamily="49" charset="0"/>
              <a:buChar char="o"/>
            </a:pPr>
            <a:r>
              <a:rPr lang="en-US" baseline="0" dirty="0" smtClean="0"/>
              <a:t>3 schools offer Aboriginal language immersion at certain grade levels</a:t>
            </a:r>
          </a:p>
          <a:p>
            <a:pPr marL="815302" lvl="1" indent="-349415">
              <a:buFont typeface="Courier New" pitchFamily="49" charset="0"/>
              <a:buChar char="o"/>
            </a:pPr>
            <a:r>
              <a:rPr lang="en-US" baseline="0" dirty="0" smtClean="0"/>
              <a:t>2 schools are French First Language schools – in Yellowknife and Hay River</a:t>
            </a:r>
            <a:endParaRPr lang="en-US" dirty="0" smtClean="0"/>
          </a:p>
          <a:p>
            <a:pPr marL="815302" lvl="1" indent="-349415">
              <a:buFont typeface="Courier New" pitchFamily="49" charset="0"/>
              <a:buChar char="o"/>
            </a:pPr>
            <a:endParaRPr lang="en-US" dirty="0" smtClean="0"/>
          </a:p>
          <a:p>
            <a:endParaRPr lang="en-US" dirty="0"/>
          </a:p>
        </p:txBody>
      </p:sp>
      <p:sp>
        <p:nvSpPr>
          <p:cNvPr id="4" name="Slide Number Placeholder 3"/>
          <p:cNvSpPr>
            <a:spLocks noGrp="1"/>
          </p:cNvSpPr>
          <p:nvPr>
            <p:ph type="sldNum" sz="quarter" idx="10"/>
          </p:nvPr>
        </p:nvSpPr>
        <p:spPr/>
        <p:txBody>
          <a:bodyPr/>
          <a:lstStyle/>
          <a:p>
            <a:fld id="{811CC479-61B2-4317-94D7-4AD899A55ACE}" type="slidenum">
              <a:rPr lang="en-US" smtClean="0"/>
              <a:t>3</a:t>
            </a:fld>
            <a:endParaRPr lang="en-US"/>
          </a:p>
        </p:txBody>
      </p:sp>
    </p:spTree>
    <p:extLst>
      <p:ext uri="{BB962C8B-B14F-4D97-AF65-F5344CB8AC3E}">
        <p14:creationId xmlns:p14="http://schemas.microsoft.com/office/powerpoint/2010/main" val="1261503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u="sng" dirty="0"/>
              <a:t>Our students &amp; educators</a:t>
            </a:r>
          </a:p>
          <a:p>
            <a:pPr lvl="0"/>
            <a:r>
              <a:rPr lang="en-US" dirty="0"/>
              <a:t>±8500 students – about 65% of which are of Aboriginal descent… 9 official Aboriginal languages…11 official languages in total</a:t>
            </a:r>
          </a:p>
          <a:p>
            <a:pPr lvl="0"/>
            <a:r>
              <a:rPr lang="en-US" dirty="0"/>
              <a:t>This land we share was first inhabited by many different Aboriginal peoples (the Dene, Inuvialuit, </a:t>
            </a:r>
            <a:r>
              <a:rPr lang="en-US" dirty="0" err="1"/>
              <a:t>Gwichin</a:t>
            </a:r>
            <a:r>
              <a:rPr lang="en-US" dirty="0"/>
              <a:t>…). </a:t>
            </a:r>
          </a:p>
          <a:p>
            <a:pPr lvl="0"/>
            <a:r>
              <a:rPr lang="en-US" dirty="0"/>
              <a:t>Their teachings, world views, language and cultures continue to be central to our communities and schools.</a:t>
            </a:r>
          </a:p>
          <a:p>
            <a:pPr lvl="0"/>
            <a:endParaRPr lang="en-US" dirty="0"/>
          </a:p>
          <a:p>
            <a:pPr lvl="0"/>
            <a:r>
              <a:rPr lang="en-US" dirty="0"/>
              <a:t>±700 teachers &amp; principals – of which about 85% come from elsewhere in Canada or other places in the world</a:t>
            </a:r>
          </a:p>
          <a:p>
            <a:pPr lvl="0"/>
            <a:r>
              <a:rPr lang="en-US" i="1" dirty="0"/>
              <a:t>How many of you are from Western Canada (AB, BC)?</a:t>
            </a:r>
          </a:p>
          <a:p>
            <a:pPr lvl="0"/>
            <a:r>
              <a:rPr lang="en-US" i="1" dirty="0"/>
              <a:t>From the Prairies (SK, MB)?</a:t>
            </a:r>
          </a:p>
          <a:p>
            <a:pPr lvl="0"/>
            <a:r>
              <a:rPr lang="en-US" i="1" dirty="0"/>
              <a:t>From Ontario or Quebec?</a:t>
            </a:r>
          </a:p>
          <a:p>
            <a:pPr lvl="0"/>
            <a:r>
              <a:rPr lang="en-US" i="1" dirty="0"/>
              <a:t>From the eastern provinces or Maritimes?</a:t>
            </a:r>
          </a:p>
          <a:p>
            <a:pPr lvl="0"/>
            <a:r>
              <a:rPr lang="en-US" i="1" dirty="0"/>
              <a:t>How about from outside of Canada?  If so…Where are you from?</a:t>
            </a:r>
            <a:endParaRPr lang="en-US" dirty="0"/>
          </a:p>
          <a:p>
            <a:endParaRPr lang="en-US" dirty="0"/>
          </a:p>
        </p:txBody>
      </p:sp>
      <p:sp>
        <p:nvSpPr>
          <p:cNvPr id="4" name="Slide Number Placeholder 3"/>
          <p:cNvSpPr>
            <a:spLocks noGrp="1"/>
          </p:cNvSpPr>
          <p:nvPr>
            <p:ph type="sldNum" sz="quarter" idx="10"/>
          </p:nvPr>
        </p:nvSpPr>
        <p:spPr/>
        <p:txBody>
          <a:bodyPr/>
          <a:lstStyle/>
          <a:p>
            <a:fld id="{811CC479-61B2-4317-94D7-4AD899A55ACE}" type="slidenum">
              <a:rPr lang="en-US" smtClean="0"/>
              <a:t>4</a:t>
            </a:fld>
            <a:endParaRPr lang="en-US"/>
          </a:p>
        </p:txBody>
      </p:sp>
    </p:spTree>
    <p:extLst>
      <p:ext uri="{BB962C8B-B14F-4D97-AF65-F5344CB8AC3E}">
        <p14:creationId xmlns:p14="http://schemas.microsoft.com/office/powerpoint/2010/main" val="1854612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Our Political</a:t>
            </a:r>
            <a:r>
              <a:rPr lang="en-US" b="1" baseline="0" dirty="0" smtClean="0"/>
              <a:t> Landscape</a:t>
            </a:r>
          </a:p>
          <a:p>
            <a:r>
              <a:rPr lang="en-US" u="sng" baseline="0" dirty="0" smtClean="0"/>
              <a:t>Territorial Government - Consensus</a:t>
            </a:r>
          </a:p>
          <a:p>
            <a:pPr marL="174708" indent="-174708">
              <a:buFontTx/>
              <a:buChar char="-"/>
            </a:pPr>
            <a:r>
              <a:rPr lang="en-US" baseline="0" dirty="0" smtClean="0">
                <a:effectLst/>
              </a:rPr>
              <a:t>H</a:t>
            </a:r>
            <a:r>
              <a:rPr lang="en-US" dirty="0" smtClean="0">
                <a:effectLst/>
              </a:rPr>
              <a:t>allmark of politics in the Northwest Territories is that it operates as under a consensus</a:t>
            </a:r>
            <a:r>
              <a:rPr lang="en-US" baseline="0" dirty="0" smtClean="0">
                <a:effectLst/>
              </a:rPr>
              <a:t> government </a:t>
            </a:r>
            <a:r>
              <a:rPr lang="en-US" dirty="0" smtClean="0">
                <a:effectLst/>
              </a:rPr>
              <a:t>system. Candidates for election to the territorial legislature do not stand as members of a</a:t>
            </a:r>
            <a:r>
              <a:rPr lang="en-US" baseline="0" dirty="0" smtClean="0">
                <a:effectLst/>
              </a:rPr>
              <a:t> political party; they are elected as independents. T</a:t>
            </a:r>
            <a:r>
              <a:rPr lang="en-US" dirty="0" smtClean="0">
                <a:effectLst/>
              </a:rPr>
              <a:t>he 19 Members of the Legislative Assembly (or MLAs) elected first select the</a:t>
            </a:r>
            <a:r>
              <a:rPr lang="en-US" baseline="0" dirty="0" smtClean="0">
                <a:effectLst/>
              </a:rPr>
              <a:t> Speaker of the House and then the </a:t>
            </a:r>
            <a:r>
              <a:rPr lang="en-US" dirty="0" smtClean="0">
                <a:effectLst/>
              </a:rPr>
              <a:t>Premier</a:t>
            </a:r>
            <a:r>
              <a:rPr lang="en-US" baseline="0" dirty="0" smtClean="0">
                <a:effectLst/>
              </a:rPr>
              <a:t> </a:t>
            </a:r>
            <a:r>
              <a:rPr lang="en-US" dirty="0" smtClean="0">
                <a:effectLst/>
              </a:rPr>
              <a:t>by way of a secret</a:t>
            </a:r>
            <a:r>
              <a:rPr lang="en-US" baseline="0" dirty="0" smtClean="0">
                <a:effectLst/>
              </a:rPr>
              <a:t> ballot, </a:t>
            </a:r>
            <a:r>
              <a:rPr lang="en-US" dirty="0" smtClean="0">
                <a:effectLst/>
              </a:rPr>
              <a:t>rather than on the basis of party affiliation. The Premier then selects from the</a:t>
            </a:r>
            <a:r>
              <a:rPr lang="en-US" baseline="0" dirty="0" smtClean="0">
                <a:effectLst/>
              </a:rPr>
              <a:t> MLAs six Ministers to form his/her Cabinet and gives them the different portfolios. </a:t>
            </a:r>
          </a:p>
          <a:p>
            <a:pPr marL="174708" indent="-174708">
              <a:buFontTx/>
              <a:buChar char="-"/>
            </a:pPr>
            <a:r>
              <a:rPr lang="en-US" baseline="0" dirty="0" smtClean="0">
                <a:effectLst/>
              </a:rPr>
              <a:t>The eleven MLAs who are not in Cabinet are referred to as “regular members” and form a sort of unofficial opposition responsible for holding the government accountable and responsive to the people of the NWT.</a:t>
            </a:r>
          </a:p>
          <a:p>
            <a:r>
              <a:rPr lang="en-US" baseline="0" dirty="0" smtClean="0">
                <a:effectLst/>
              </a:rPr>
              <a:t>    The eleven regular members hold the balance of power. Cabinet cannot ignore the majority. However, consensus government DOES NOT mean that decisions must be unanimous for motions to pass and legislation to be     </a:t>
            </a:r>
          </a:p>
          <a:p>
            <a:r>
              <a:rPr lang="en-US" baseline="0" dirty="0" smtClean="0">
                <a:effectLst/>
              </a:rPr>
              <a:t>    enacted. A majority vote wins.</a:t>
            </a:r>
            <a:br>
              <a:rPr lang="en-US" baseline="0" dirty="0" smtClean="0">
                <a:effectLst/>
              </a:rPr>
            </a:br>
            <a:endParaRPr lang="en-US" dirty="0" smtClean="0">
              <a:effectLst/>
            </a:endParaRPr>
          </a:p>
          <a:p>
            <a:r>
              <a:rPr lang="en-US" u="sng" baseline="0" dirty="0" smtClean="0">
                <a:effectLst/>
              </a:rPr>
              <a:t>Difference b/w provinces and territories</a:t>
            </a:r>
          </a:p>
          <a:p>
            <a:pPr marL="174708" indent="-174708">
              <a:buFontTx/>
              <a:buChar char="-"/>
            </a:pPr>
            <a:r>
              <a:rPr lang="en-US" dirty="0" smtClean="0"/>
              <a:t>The two major differences between the legislative powers of Territories and that of provinces are the power of the provinces to amend their constitutions and control the management and sale of public lands.</a:t>
            </a:r>
            <a:endParaRPr lang="en-US" baseline="0" dirty="0" smtClean="0">
              <a:effectLst/>
            </a:endParaRPr>
          </a:p>
          <a:p>
            <a:pPr marL="174708" indent="-174708">
              <a:buFontTx/>
              <a:buChar char="-"/>
            </a:pPr>
            <a:r>
              <a:rPr lang="en-US" baseline="0" dirty="0" smtClean="0">
                <a:effectLst/>
              </a:rPr>
              <a:t>Significance of Devolution</a:t>
            </a:r>
          </a:p>
          <a:p>
            <a:pPr marL="174708" indent="-174708">
              <a:buFontTx/>
              <a:buChar char="-"/>
            </a:pPr>
            <a:r>
              <a:rPr lang="en-US" dirty="0" smtClean="0"/>
              <a:t>Should the Northwest Territories wish to pursue provincial status, it will be necessary to amend the Constitution of Canada. This will require consent of the Parliament of Canada and a double majority from the provinces - seven of ten provinces with at least 50 percent of the population of Canada</a:t>
            </a:r>
            <a:endParaRPr lang="en-US" baseline="0" dirty="0" smtClean="0"/>
          </a:p>
          <a:p>
            <a:endParaRPr lang="en-US" baseline="0" dirty="0" smtClean="0"/>
          </a:p>
          <a:p>
            <a:r>
              <a:rPr lang="en-US" baseline="0" dirty="0" smtClean="0"/>
              <a:t>Municipal/Local Government</a:t>
            </a:r>
          </a:p>
          <a:p>
            <a:endParaRPr lang="en-US" baseline="0" dirty="0" smtClean="0"/>
          </a:p>
          <a:p>
            <a:endParaRPr lang="en-US" baseline="0" dirty="0" smtClean="0"/>
          </a:p>
          <a:p>
            <a:r>
              <a:rPr lang="en-US" baseline="0" dirty="0" smtClean="0"/>
              <a:t>Aboriginal Government</a:t>
            </a:r>
            <a:endParaRPr lang="en-US" dirty="0"/>
          </a:p>
        </p:txBody>
      </p:sp>
      <p:sp>
        <p:nvSpPr>
          <p:cNvPr id="4" name="Slide Number Placeholder 3"/>
          <p:cNvSpPr>
            <a:spLocks noGrp="1"/>
          </p:cNvSpPr>
          <p:nvPr>
            <p:ph type="sldNum" sz="quarter" idx="10"/>
          </p:nvPr>
        </p:nvSpPr>
        <p:spPr/>
        <p:txBody>
          <a:bodyPr/>
          <a:lstStyle/>
          <a:p>
            <a:fld id="{811CC479-61B2-4317-94D7-4AD899A55ACE}" type="slidenum">
              <a:rPr lang="en-US" smtClean="0"/>
              <a:t>5</a:t>
            </a:fld>
            <a:endParaRPr lang="en-US"/>
          </a:p>
        </p:txBody>
      </p:sp>
    </p:spTree>
    <p:extLst>
      <p:ext uri="{BB962C8B-B14F-4D97-AF65-F5344CB8AC3E}">
        <p14:creationId xmlns:p14="http://schemas.microsoft.com/office/powerpoint/2010/main" val="2679104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 has always been a priority for northern people.  One of the first duties of any community was to help their children become </a:t>
            </a:r>
            <a:r>
              <a:rPr lang="en-US" i="1" dirty="0"/>
              <a:t>capable</a:t>
            </a:r>
            <a:r>
              <a:rPr lang="en-US" dirty="0"/>
              <a:t> people.  Elders were central to teaching, as they helped children learn knowledge, skills, attitudes, and values that they, and their community, would need in order to survive.</a:t>
            </a:r>
          </a:p>
          <a:p>
            <a:endParaRPr lang="en-US" dirty="0"/>
          </a:p>
          <a:p>
            <a:pPr marL="0" lvl="2"/>
            <a:r>
              <a:rPr lang="en-US" dirty="0" smtClean="0"/>
              <a:t>1800s </a:t>
            </a:r>
          </a:p>
          <a:p>
            <a:pPr marL="0" lvl="2"/>
            <a:r>
              <a:rPr lang="en-US" dirty="0"/>
              <a:t>A different way of teaching children was brought to the North in the 1800’s when missionaries arrived and began to teach, in French or English, with a focus on religious instruction.  This Euro-Canadian style of teaching became formalized through the creation of residential </a:t>
            </a:r>
            <a:r>
              <a:rPr lang="en-US" i="1" dirty="0"/>
              <a:t>schools…which you will learn a great deal about tomorrow.</a:t>
            </a:r>
            <a:endParaRPr lang="en-US" i="1" dirty="0" smtClean="0"/>
          </a:p>
          <a:p>
            <a:pPr marL="0" lvl="2"/>
            <a:endParaRPr lang="en-US" dirty="0" smtClean="0"/>
          </a:p>
          <a:p>
            <a:pPr marL="0" lvl="2"/>
            <a:r>
              <a:rPr lang="en-US" dirty="0"/>
              <a:t>In the 1970’s, education was a key focus as the NWT was beginning to define itself as a territory. </a:t>
            </a:r>
          </a:p>
          <a:p>
            <a:pPr marL="0" lvl="2"/>
            <a:endParaRPr lang="en-US" dirty="0" smtClean="0"/>
          </a:p>
          <a:p>
            <a:pPr marL="0" lvl="2"/>
            <a:r>
              <a:rPr lang="en-US" dirty="0" smtClean="0"/>
              <a:t>1980s – Creation of school boards </a:t>
            </a:r>
          </a:p>
          <a:p>
            <a:pPr marL="0" lvl="2"/>
            <a:r>
              <a:rPr lang="en-US" dirty="0" smtClean="0"/>
              <a:t>1990s – District Education Authorities (DEA) and Distric</a:t>
            </a:r>
            <a:r>
              <a:rPr lang="en-US" baseline="0" dirty="0" smtClean="0"/>
              <a:t>t </a:t>
            </a:r>
            <a:r>
              <a:rPr lang="en-US" dirty="0" smtClean="0"/>
              <a:t>Education Councils (DECs) established at the community and regional levels</a:t>
            </a:r>
          </a:p>
          <a:p>
            <a:endParaRPr lang="en-US" dirty="0"/>
          </a:p>
        </p:txBody>
      </p:sp>
      <p:sp>
        <p:nvSpPr>
          <p:cNvPr id="4" name="Slide Number Placeholder 3"/>
          <p:cNvSpPr>
            <a:spLocks noGrp="1"/>
          </p:cNvSpPr>
          <p:nvPr>
            <p:ph type="sldNum" sz="quarter" idx="10"/>
          </p:nvPr>
        </p:nvSpPr>
        <p:spPr/>
        <p:txBody>
          <a:bodyPr/>
          <a:lstStyle/>
          <a:p>
            <a:fld id="{811CC479-61B2-4317-94D7-4AD899A55ACE}" type="slidenum">
              <a:rPr lang="en-US" smtClean="0"/>
              <a:t>6</a:t>
            </a:fld>
            <a:endParaRPr lang="en-US"/>
          </a:p>
        </p:txBody>
      </p:sp>
    </p:spTree>
    <p:extLst>
      <p:ext uri="{BB962C8B-B14F-4D97-AF65-F5344CB8AC3E}">
        <p14:creationId xmlns:p14="http://schemas.microsoft.com/office/powerpoint/2010/main" val="681940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Like many jurisdictions, the NWT has realized that change in ed. system is needed.</a:t>
            </a:r>
            <a:endParaRPr lang="en-US" dirty="0" smtClean="0"/>
          </a:p>
          <a:p>
            <a:r>
              <a:rPr lang="en-US" dirty="0" smtClean="0"/>
              <a:t>The data we collect</a:t>
            </a:r>
            <a:r>
              <a:rPr lang="en-US" baseline="0" dirty="0" smtClean="0"/>
              <a:t> has consistently alerted us to much needed improvements in our education system.</a:t>
            </a:r>
            <a:endParaRPr lang="en-US" dirty="0" smtClean="0"/>
          </a:p>
          <a:p>
            <a:endParaRPr lang="en-US" dirty="0" smtClean="0"/>
          </a:p>
          <a:p>
            <a:r>
              <a:rPr lang="en-US" dirty="0" smtClean="0"/>
              <a:t>NWT Graduation Rates…</a:t>
            </a:r>
          </a:p>
          <a:p>
            <a:pPr defTabSz="931774">
              <a:defRPr/>
            </a:pPr>
            <a:r>
              <a:rPr lang="en-US" dirty="0" smtClean="0"/>
              <a:t>Canadian</a:t>
            </a:r>
            <a:r>
              <a:rPr lang="en-US" baseline="0" dirty="0" smtClean="0"/>
              <a:t> graduation rate is around 70%.</a:t>
            </a:r>
            <a:endParaRPr lang="en-US" dirty="0" smtClean="0"/>
          </a:p>
          <a:p>
            <a:endParaRPr lang="en-US" dirty="0"/>
          </a:p>
        </p:txBody>
      </p:sp>
      <p:sp>
        <p:nvSpPr>
          <p:cNvPr id="4" name="Slide Number Placeholder 3"/>
          <p:cNvSpPr>
            <a:spLocks noGrp="1"/>
          </p:cNvSpPr>
          <p:nvPr>
            <p:ph type="sldNum" sz="quarter" idx="10"/>
          </p:nvPr>
        </p:nvSpPr>
        <p:spPr/>
        <p:txBody>
          <a:bodyPr/>
          <a:lstStyle/>
          <a:p>
            <a:fld id="{811CC479-61B2-4317-94D7-4AD899A55ACE}" type="slidenum">
              <a:rPr lang="en-US" smtClean="0"/>
              <a:t>7</a:t>
            </a:fld>
            <a:endParaRPr lang="en-US"/>
          </a:p>
        </p:txBody>
      </p:sp>
    </p:spTree>
    <p:extLst>
      <p:ext uri="{BB962C8B-B14F-4D97-AF65-F5344CB8AC3E}">
        <p14:creationId xmlns:p14="http://schemas.microsoft.com/office/powerpoint/2010/main" val="3324732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NWT students are not achieving at the same level as the rest of Canada.  As measured by Alberta Achievement Tests (AATs), there are students struggling in all NWT communities, including Regional </a:t>
            </a:r>
            <a:r>
              <a:rPr lang="en-US" dirty="0" err="1"/>
              <a:t>Centres</a:t>
            </a:r>
            <a:r>
              <a:rPr lang="en-US" dirty="0"/>
              <a:t> and Yellowknife.  A big gap exists, however, between the achievement of Aboriginal students and other students, specifically in small community schools where the student population is close to 100% Aboriginal.  </a:t>
            </a:r>
            <a:endParaRPr lang="en-US" dirty="0">
              <a:effectLst/>
            </a:endParaRPr>
          </a:p>
        </p:txBody>
      </p:sp>
      <p:sp>
        <p:nvSpPr>
          <p:cNvPr id="4" name="Slide Number Placeholder 3"/>
          <p:cNvSpPr>
            <a:spLocks noGrp="1"/>
          </p:cNvSpPr>
          <p:nvPr>
            <p:ph type="sldNum" sz="quarter" idx="10"/>
          </p:nvPr>
        </p:nvSpPr>
        <p:spPr/>
        <p:txBody>
          <a:bodyPr/>
          <a:lstStyle/>
          <a:p>
            <a:fld id="{811CC479-61B2-4317-94D7-4AD899A55ACE}" type="slidenum">
              <a:rPr lang="en-US" smtClean="0"/>
              <a:t>8</a:t>
            </a:fld>
            <a:endParaRPr lang="en-US"/>
          </a:p>
        </p:txBody>
      </p:sp>
    </p:spTree>
    <p:extLst>
      <p:ext uri="{BB962C8B-B14F-4D97-AF65-F5344CB8AC3E}">
        <p14:creationId xmlns:p14="http://schemas.microsoft.com/office/powerpoint/2010/main" val="2203808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1CC479-61B2-4317-94D7-4AD899A55ACE}" type="slidenum">
              <a:rPr lang="en-US" smtClean="0"/>
              <a:t>9</a:t>
            </a:fld>
            <a:endParaRPr lang="en-US"/>
          </a:p>
        </p:txBody>
      </p:sp>
    </p:spTree>
    <p:extLst>
      <p:ext uri="{BB962C8B-B14F-4D97-AF65-F5344CB8AC3E}">
        <p14:creationId xmlns:p14="http://schemas.microsoft.com/office/powerpoint/2010/main" val="1622576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278D81-5D12-4919-AD99-015A727EE211}"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A2D27-92B9-4EA1-90EC-94552146E37E}" type="slidenum">
              <a:rPr lang="en-US" smtClean="0"/>
              <a:t>‹#›</a:t>
            </a:fld>
            <a:endParaRPr lang="en-US"/>
          </a:p>
        </p:txBody>
      </p:sp>
    </p:spTree>
    <p:extLst>
      <p:ext uri="{BB962C8B-B14F-4D97-AF65-F5344CB8AC3E}">
        <p14:creationId xmlns:p14="http://schemas.microsoft.com/office/powerpoint/2010/main" val="224707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278D81-5D12-4919-AD99-015A727EE211}"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A2D27-92B9-4EA1-90EC-94552146E37E}" type="slidenum">
              <a:rPr lang="en-US" smtClean="0"/>
              <a:t>‹#›</a:t>
            </a:fld>
            <a:endParaRPr lang="en-US"/>
          </a:p>
        </p:txBody>
      </p:sp>
    </p:spTree>
    <p:extLst>
      <p:ext uri="{BB962C8B-B14F-4D97-AF65-F5344CB8AC3E}">
        <p14:creationId xmlns:p14="http://schemas.microsoft.com/office/powerpoint/2010/main" val="1610106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278D81-5D12-4919-AD99-015A727EE211}"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A2D27-92B9-4EA1-90EC-94552146E37E}" type="slidenum">
              <a:rPr lang="en-US" smtClean="0"/>
              <a:t>‹#›</a:t>
            </a:fld>
            <a:endParaRPr lang="en-US"/>
          </a:p>
        </p:txBody>
      </p:sp>
    </p:spTree>
    <p:extLst>
      <p:ext uri="{BB962C8B-B14F-4D97-AF65-F5344CB8AC3E}">
        <p14:creationId xmlns:p14="http://schemas.microsoft.com/office/powerpoint/2010/main" val="3683279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278D81-5D12-4919-AD99-015A727EE211}"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A2D27-92B9-4EA1-90EC-94552146E37E}" type="slidenum">
              <a:rPr lang="en-US" smtClean="0"/>
              <a:t>‹#›</a:t>
            </a:fld>
            <a:endParaRPr lang="en-US"/>
          </a:p>
        </p:txBody>
      </p:sp>
    </p:spTree>
    <p:extLst>
      <p:ext uri="{BB962C8B-B14F-4D97-AF65-F5344CB8AC3E}">
        <p14:creationId xmlns:p14="http://schemas.microsoft.com/office/powerpoint/2010/main" val="2850030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278D81-5D12-4919-AD99-015A727EE211}"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A2D27-92B9-4EA1-90EC-94552146E37E}" type="slidenum">
              <a:rPr lang="en-US" smtClean="0"/>
              <a:t>‹#›</a:t>
            </a:fld>
            <a:endParaRPr lang="en-US"/>
          </a:p>
        </p:txBody>
      </p:sp>
    </p:spTree>
    <p:extLst>
      <p:ext uri="{BB962C8B-B14F-4D97-AF65-F5344CB8AC3E}">
        <p14:creationId xmlns:p14="http://schemas.microsoft.com/office/powerpoint/2010/main" val="2727361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278D81-5D12-4919-AD99-015A727EE211}" type="datetimeFigureOut">
              <a:rPr lang="en-US" smtClean="0"/>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A2D27-92B9-4EA1-90EC-94552146E37E}" type="slidenum">
              <a:rPr lang="en-US" smtClean="0"/>
              <a:t>‹#›</a:t>
            </a:fld>
            <a:endParaRPr lang="en-US"/>
          </a:p>
        </p:txBody>
      </p:sp>
    </p:spTree>
    <p:extLst>
      <p:ext uri="{BB962C8B-B14F-4D97-AF65-F5344CB8AC3E}">
        <p14:creationId xmlns:p14="http://schemas.microsoft.com/office/powerpoint/2010/main" val="551299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278D81-5D12-4919-AD99-015A727EE211}" type="datetimeFigureOut">
              <a:rPr lang="en-US" smtClean="0"/>
              <a:t>8/15/2017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FA2D27-92B9-4EA1-90EC-94552146E37E}" type="slidenum">
              <a:rPr lang="en-US" smtClean="0"/>
              <a:t>‹#›</a:t>
            </a:fld>
            <a:endParaRPr lang="en-US"/>
          </a:p>
        </p:txBody>
      </p:sp>
    </p:spTree>
    <p:extLst>
      <p:ext uri="{BB962C8B-B14F-4D97-AF65-F5344CB8AC3E}">
        <p14:creationId xmlns:p14="http://schemas.microsoft.com/office/powerpoint/2010/main" val="2104822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278D81-5D12-4919-AD99-015A727EE211}" type="datetimeFigureOut">
              <a:rPr lang="en-US" smtClean="0"/>
              <a:t>8/15/2017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FA2D27-92B9-4EA1-90EC-94552146E37E}" type="slidenum">
              <a:rPr lang="en-US" smtClean="0"/>
              <a:t>‹#›</a:t>
            </a:fld>
            <a:endParaRPr lang="en-US"/>
          </a:p>
        </p:txBody>
      </p:sp>
    </p:spTree>
    <p:extLst>
      <p:ext uri="{BB962C8B-B14F-4D97-AF65-F5344CB8AC3E}">
        <p14:creationId xmlns:p14="http://schemas.microsoft.com/office/powerpoint/2010/main" val="2896340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278D81-5D12-4919-AD99-015A727EE211}" type="datetimeFigureOut">
              <a:rPr lang="en-US" smtClean="0"/>
              <a:t>8/15/2017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FA2D27-92B9-4EA1-90EC-94552146E37E}" type="slidenum">
              <a:rPr lang="en-US" smtClean="0"/>
              <a:t>‹#›</a:t>
            </a:fld>
            <a:endParaRPr lang="en-US"/>
          </a:p>
        </p:txBody>
      </p:sp>
    </p:spTree>
    <p:extLst>
      <p:ext uri="{BB962C8B-B14F-4D97-AF65-F5344CB8AC3E}">
        <p14:creationId xmlns:p14="http://schemas.microsoft.com/office/powerpoint/2010/main" val="3484478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278D81-5D12-4919-AD99-015A727EE211}" type="datetimeFigureOut">
              <a:rPr lang="en-US" smtClean="0"/>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A2D27-92B9-4EA1-90EC-94552146E37E}" type="slidenum">
              <a:rPr lang="en-US" smtClean="0"/>
              <a:t>‹#›</a:t>
            </a:fld>
            <a:endParaRPr lang="en-US"/>
          </a:p>
        </p:txBody>
      </p:sp>
    </p:spTree>
    <p:extLst>
      <p:ext uri="{BB962C8B-B14F-4D97-AF65-F5344CB8AC3E}">
        <p14:creationId xmlns:p14="http://schemas.microsoft.com/office/powerpoint/2010/main" val="17212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278D81-5D12-4919-AD99-015A727EE211}" type="datetimeFigureOut">
              <a:rPr lang="en-US" smtClean="0"/>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A2D27-92B9-4EA1-90EC-94552146E37E}" type="slidenum">
              <a:rPr lang="en-US" smtClean="0"/>
              <a:t>‹#›</a:t>
            </a:fld>
            <a:endParaRPr lang="en-US"/>
          </a:p>
        </p:txBody>
      </p:sp>
    </p:spTree>
    <p:extLst>
      <p:ext uri="{BB962C8B-B14F-4D97-AF65-F5344CB8AC3E}">
        <p14:creationId xmlns:p14="http://schemas.microsoft.com/office/powerpoint/2010/main" val="2801556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278D81-5D12-4919-AD99-015A727EE211}" type="datetimeFigureOut">
              <a:rPr lang="en-US" smtClean="0"/>
              <a:t>8/15/2017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A2D27-92B9-4EA1-90EC-94552146E37E}" type="slidenum">
              <a:rPr lang="en-US" smtClean="0"/>
              <a:t>‹#›</a:t>
            </a:fld>
            <a:endParaRPr lang="en-US"/>
          </a:p>
        </p:txBody>
      </p:sp>
    </p:spTree>
    <p:extLst>
      <p:ext uri="{BB962C8B-B14F-4D97-AF65-F5344CB8AC3E}">
        <p14:creationId xmlns:p14="http://schemas.microsoft.com/office/powerpoint/2010/main" val="241648224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ining.com/wp-content/uploads/2014/09/new-wave-of-diamond-fever-sweeps-canadas-northwest-territories.jp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middleweb.com/wp-content/uploads/2012/09/two-child-brains-250.jp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harmaninnovation.com/blog/wp-content/uploads/2013/06/smart-connectivity-title-735px.jpg" TargetMode="Externa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hyperlink" Target="file:///\\localhost\upload.wikimedia.org\wikipedia\commons\f\f6\Chief_Jimmy_Bruneau_Regional_High_School.jpg" TargetMode="External"/><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file:///\\localhost\upload.wikimedia.org\wikipedia\commons\2\29\Lutsel_K'e_Dene_School_in_Winter.jpg" TargetMode="External"/><Relationship Id="rId5" Type="http://schemas.openxmlformats.org/officeDocument/2006/relationships/image" Target="../media/image4.jpeg"/><Relationship Id="rId4" Type="http://schemas.openxmlformats.org/officeDocument/2006/relationships/hyperlink" Target="file:///\\localhost\upload.wikimedia.org\wikipedia\commons\0\0f\CS-02.JPG" TargetMode="External"/><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ew wave of diamond fever sweeps Canada’s Northwest Territori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81000"/>
            <a:ext cx="10515600" cy="7391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066800" y="609600"/>
            <a:ext cx="7772400" cy="1470025"/>
          </a:xfrm>
        </p:spPr>
        <p:txBody>
          <a:bodyPr/>
          <a:lstStyle/>
          <a:p>
            <a:r>
              <a:rPr lang="en-US" b="1" dirty="0" smtClean="0"/>
              <a:t>Education in the NWT</a:t>
            </a:r>
            <a:endParaRPr lang="en-US" b="1" dirty="0"/>
          </a:p>
        </p:txBody>
      </p:sp>
      <p:sp>
        <p:nvSpPr>
          <p:cNvPr id="3" name="Subtitle 2"/>
          <p:cNvSpPr>
            <a:spLocks noGrp="1"/>
          </p:cNvSpPr>
          <p:nvPr>
            <p:ph type="subTitle" idx="1"/>
          </p:nvPr>
        </p:nvSpPr>
        <p:spPr>
          <a:xfrm>
            <a:off x="1828800" y="1981200"/>
            <a:ext cx="6400800" cy="1752600"/>
          </a:xfrm>
        </p:spPr>
        <p:txBody>
          <a:bodyPr/>
          <a:lstStyle/>
          <a:p>
            <a:r>
              <a:rPr lang="en-US" dirty="0" smtClean="0">
                <a:solidFill>
                  <a:srgbClr val="00B0F0"/>
                </a:solidFill>
              </a:rPr>
              <a:t>Welcome to the adventure!</a:t>
            </a:r>
            <a:endParaRPr lang="en-US" dirty="0">
              <a:solidFill>
                <a:srgbClr val="00B0F0"/>
              </a:solidFill>
            </a:endParaRPr>
          </a:p>
        </p:txBody>
      </p:sp>
    </p:spTree>
    <p:extLst>
      <p:ext uri="{BB962C8B-B14F-4D97-AF65-F5344CB8AC3E}">
        <p14:creationId xmlns:p14="http://schemas.microsoft.com/office/powerpoint/2010/main" val="3673572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0"/>
          <p:cNvGraphicFramePr>
            <a:graphicFrameLocks noGrp="1"/>
          </p:cNvGraphicFramePr>
          <p:nvPr>
            <p:ph idx="1"/>
            <p:extLst>
              <p:ext uri="{D42A27DB-BD31-4B8C-83A1-F6EECF244321}">
                <p14:modId xmlns:p14="http://schemas.microsoft.com/office/powerpoint/2010/main" val="35487670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85800" y="838200"/>
            <a:ext cx="8153400" cy="646331"/>
          </a:xfrm>
          <a:prstGeom prst="rect">
            <a:avLst/>
          </a:prstGeom>
          <a:noFill/>
        </p:spPr>
        <p:txBody>
          <a:bodyPr wrap="square" rtlCol="0">
            <a:spAutoFit/>
          </a:bodyPr>
          <a:lstStyle/>
          <a:p>
            <a:r>
              <a:rPr lang="en-CA" b="1" dirty="0"/>
              <a:t>Students who reported that they went to school or to bed hungry because there was not enough food at home at least sometimes, by grade and gender </a:t>
            </a:r>
            <a:r>
              <a:rPr lang="en-CA" b="1" dirty="0" smtClean="0"/>
              <a:t>(%) (2014)</a:t>
            </a:r>
            <a:endParaRPr lang="en-US" dirty="0"/>
          </a:p>
        </p:txBody>
      </p:sp>
    </p:spTree>
    <p:extLst>
      <p:ext uri="{BB962C8B-B14F-4D97-AF65-F5344CB8AC3E}">
        <p14:creationId xmlns:p14="http://schemas.microsoft.com/office/powerpoint/2010/main" val="2694650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89908052"/>
              </p:ext>
            </p:extLst>
          </p:nvPr>
        </p:nvGraphicFramePr>
        <p:xfrm>
          <a:off x="571500" y="1066800"/>
          <a:ext cx="80010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2"/>
          <p:cNvSpPr txBox="1">
            <a:spLocks/>
          </p:cNvSpPr>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0090"/>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bg1"/>
                </a:solidFill>
                <a:latin typeface="Arial" charset="0"/>
                <a:ea typeface="MS PGothic" pitchFamily="34" charset="-128"/>
                <a:cs typeface="MS PGothic" charset="0"/>
              </a:defRPr>
            </a:lvl2pPr>
            <a:lvl3pPr algn="ctr" rtl="0" eaLnBrk="0" fontAlgn="base" hangingPunct="0">
              <a:spcBef>
                <a:spcPct val="0"/>
              </a:spcBef>
              <a:spcAft>
                <a:spcPct val="0"/>
              </a:spcAft>
              <a:defRPr sz="4400">
                <a:solidFill>
                  <a:schemeClr val="bg1"/>
                </a:solidFill>
                <a:latin typeface="Arial" charset="0"/>
                <a:ea typeface="MS PGothic" pitchFamily="34" charset="-128"/>
                <a:cs typeface="MS PGothic" charset="0"/>
              </a:defRPr>
            </a:lvl3pPr>
            <a:lvl4pPr algn="ctr" rtl="0" eaLnBrk="0" fontAlgn="base" hangingPunct="0">
              <a:spcBef>
                <a:spcPct val="0"/>
              </a:spcBef>
              <a:spcAft>
                <a:spcPct val="0"/>
              </a:spcAft>
              <a:defRPr sz="4400">
                <a:solidFill>
                  <a:schemeClr val="bg1"/>
                </a:solidFill>
                <a:latin typeface="Arial" charset="0"/>
                <a:ea typeface="MS PGothic" pitchFamily="34" charset="-128"/>
                <a:cs typeface="MS PGothic" charset="0"/>
              </a:defRPr>
            </a:lvl4pPr>
            <a:lvl5pPr algn="ctr" rtl="0" eaLnBrk="0" fontAlgn="base" hangingPunct="0">
              <a:spcBef>
                <a:spcPct val="0"/>
              </a:spcBef>
              <a:spcAft>
                <a:spcPct val="0"/>
              </a:spcAft>
              <a:defRPr sz="4400">
                <a:solidFill>
                  <a:schemeClr val="bg1"/>
                </a:solidFill>
                <a:latin typeface="Arial"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0" cap="none" spc="0" normalizeH="0" baseline="0" noProof="0" dirty="0" smtClean="0">
                <a:ln>
                  <a:noFill/>
                </a:ln>
                <a:solidFill>
                  <a:schemeClr val="tx1"/>
                </a:solidFill>
                <a:effectLst/>
                <a:uLnTx/>
                <a:uFillTx/>
                <a:latin typeface="Arial"/>
                <a:ea typeface="MS PGothic" pitchFamily="34" charset="-128"/>
              </a:rPr>
              <a:t>How are we doing?</a:t>
            </a:r>
            <a:br>
              <a:rPr kumimoji="0" lang="en-US" sz="3000" b="0" i="0" u="none" strike="noStrike" kern="0" cap="none" spc="0" normalizeH="0" baseline="0" noProof="0" dirty="0" smtClean="0">
                <a:ln>
                  <a:noFill/>
                </a:ln>
                <a:solidFill>
                  <a:schemeClr val="tx1"/>
                </a:solidFill>
                <a:effectLst/>
                <a:uLnTx/>
                <a:uFillTx/>
                <a:latin typeface="Arial"/>
                <a:ea typeface="MS PGothic" pitchFamily="34" charset="-128"/>
              </a:rPr>
            </a:br>
            <a:r>
              <a:rPr kumimoji="0" lang="en-US" sz="3000" b="0" i="1" u="none" strike="noStrike" kern="0" cap="none" spc="0" normalizeH="0" baseline="0" noProof="0" dirty="0" smtClean="0">
                <a:ln>
                  <a:noFill/>
                </a:ln>
                <a:solidFill>
                  <a:schemeClr val="tx1"/>
                </a:solidFill>
                <a:effectLst/>
                <a:uLnTx/>
                <a:uFillTx/>
                <a:latin typeface="Arial"/>
                <a:ea typeface="MS PGothic" pitchFamily="34" charset="-128"/>
              </a:rPr>
              <a:t>% behind in at least </a:t>
            </a:r>
            <a:r>
              <a:rPr kumimoji="0" lang="en-US" sz="3000" b="1" i="1" u="sng" strike="noStrike" kern="0" cap="none" spc="0" normalizeH="0" baseline="0" noProof="0" dirty="0" smtClean="0">
                <a:ln>
                  <a:noFill/>
                </a:ln>
                <a:solidFill>
                  <a:schemeClr val="tx1"/>
                </a:solidFill>
                <a:effectLst/>
                <a:uLnTx/>
                <a:uFillTx/>
                <a:latin typeface="Arial"/>
                <a:ea typeface="MS PGothic" pitchFamily="34" charset="-128"/>
              </a:rPr>
              <a:t>one</a:t>
            </a:r>
            <a:r>
              <a:rPr kumimoji="0" lang="en-US" sz="3000" b="0" i="1" u="none" strike="noStrike" kern="0" cap="none" spc="0" normalizeH="0" baseline="0" noProof="0" dirty="0" smtClean="0">
                <a:ln>
                  <a:noFill/>
                </a:ln>
                <a:solidFill>
                  <a:schemeClr val="tx1"/>
                </a:solidFill>
                <a:effectLst/>
                <a:uLnTx/>
                <a:uFillTx/>
                <a:latin typeface="Arial"/>
                <a:ea typeface="MS PGothic" pitchFamily="34" charset="-128"/>
              </a:rPr>
              <a:t> domain</a:t>
            </a:r>
            <a:endParaRPr kumimoji="0" lang="en-US" sz="3000" b="0" i="1" u="none" strike="noStrike" kern="0" cap="none" spc="0" normalizeH="0" baseline="0" noProof="0" dirty="0">
              <a:ln>
                <a:noFill/>
              </a:ln>
              <a:solidFill>
                <a:schemeClr val="tx1"/>
              </a:solidFill>
              <a:effectLst/>
              <a:uLnTx/>
              <a:uFillTx/>
              <a:latin typeface="Arial"/>
              <a:ea typeface="MS PGothic" pitchFamily="34" charset="-128"/>
            </a:endParaRPr>
          </a:p>
        </p:txBody>
      </p:sp>
    </p:spTree>
    <p:extLst>
      <p:ext uri="{BB962C8B-B14F-4D97-AF65-F5344CB8AC3E}">
        <p14:creationId xmlns:p14="http://schemas.microsoft.com/office/powerpoint/2010/main" val="321941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chart seriesIdx="-4" categoryIdx="2"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40000"/>
                    <a:lumOff val="60000"/>
                  </a:schemeClr>
                </a:solidFill>
              </a:rPr>
              <a:t>NWT Average Attendance 2007-2016</a:t>
            </a:r>
            <a:endParaRPr lang="en-US" dirty="0">
              <a:solidFill>
                <a:schemeClr val="accent6">
                  <a:lumMod val="40000"/>
                  <a:lumOff val="60000"/>
                </a:schemeClr>
              </a:solidFill>
            </a:endParaRPr>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231637621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5"/>
          <p:cNvSpPr txBox="1">
            <a:spLocks/>
          </p:cNvSpPr>
          <p:nvPr/>
        </p:nvSpPr>
        <p:spPr bwMode="auto">
          <a:xfrm>
            <a:off x="1600200" y="6172200"/>
            <a:ext cx="7293271" cy="457200"/>
          </a:xfrm>
          <a:prstGeom prst="rect">
            <a:avLst/>
          </a:prstGeom>
          <a:ln>
            <a:miter lim="800000"/>
            <a:headEnd/>
            <a:tailEnd/>
          </a:ln>
        </p:spPr>
        <p:txBody>
          <a:bodyPr vert="horz" lIns="91440" tIns="45720" rIns="91440" bIns="45720" rtlCol="0" anchor="ctr"/>
          <a:lstStyle>
            <a:defPPr>
              <a:defRPr lang="en-US"/>
            </a:defPPr>
            <a:lvl1pPr algn="l" defTabSz="457200" rtl="0" fontAlgn="base">
              <a:spcBef>
                <a:spcPct val="0"/>
              </a:spcBef>
              <a:spcAft>
                <a:spcPct val="0"/>
              </a:spcAft>
              <a:defRPr sz="1200" b="1" kern="1200">
                <a:solidFill>
                  <a:schemeClr val="tx2">
                    <a:lumMod val="90000"/>
                    <a:lumOff val="10000"/>
                  </a:schemeClr>
                </a:solidFill>
                <a:latin typeface="Arial" pitchFamily="-110" charset="0"/>
                <a:ea typeface="ＭＳ Ｐゴシック" pitchFamily="-110" charset="-128"/>
                <a:cs typeface="ＭＳ Ｐゴシック" pitchFamily="-110" charset="-128"/>
              </a:defRPr>
            </a:lvl1pPr>
            <a:lvl2pPr marL="457200" algn="l" defTabSz="457200"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defRPr/>
            </a:pPr>
            <a:r>
              <a:rPr lang="en-US" b="0" dirty="0" smtClean="0">
                <a:solidFill>
                  <a:schemeClr val="tx1"/>
                </a:solidFill>
                <a:latin typeface="+mn-lt"/>
              </a:rPr>
              <a:t>Source: Depar</a:t>
            </a:r>
            <a:r>
              <a:rPr lang="en-US" b="0" dirty="0">
                <a:solidFill>
                  <a:schemeClr val="tx1"/>
                </a:solidFill>
                <a:latin typeface="+mn-lt"/>
              </a:rPr>
              <a:t>tment of Education, Culture and </a:t>
            </a:r>
            <a:r>
              <a:rPr lang="en-US" b="0" dirty="0" smtClean="0">
                <a:solidFill>
                  <a:schemeClr val="tx1"/>
                </a:solidFill>
                <a:latin typeface="+mn-lt"/>
              </a:rPr>
              <a:t>Employment; </a:t>
            </a:r>
            <a:r>
              <a:rPr lang="en-US" b="0" dirty="0">
                <a:solidFill>
                  <a:schemeClr val="tx1"/>
                </a:solidFill>
                <a:latin typeface="+mn-lt"/>
              </a:rPr>
              <a:t>NWT Bureau of Statistics </a:t>
            </a:r>
          </a:p>
        </p:txBody>
      </p:sp>
    </p:spTree>
    <p:extLst>
      <p:ext uri="{BB962C8B-B14F-4D97-AF65-F5344CB8AC3E}">
        <p14:creationId xmlns:p14="http://schemas.microsoft.com/office/powerpoint/2010/main" val="182415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Students with 90% or Higher Attendance Rates (2007-2015)</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073895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562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1561292"/>
            <a:ext cx="8229600" cy="4525963"/>
          </a:xfrm>
        </p:spPr>
        <p:txBody>
          <a:bodyPr>
            <a:normAutofit lnSpcReduction="10000"/>
          </a:bodyPr>
          <a:lstStyle/>
          <a:p>
            <a:pPr marL="136080" indent="0">
              <a:buClrTx/>
              <a:buNone/>
            </a:pPr>
            <a:r>
              <a:rPr lang="en-US" sz="3600" dirty="0" smtClean="0">
                <a:solidFill>
                  <a:srgbClr val="00B0F0"/>
                </a:solidFill>
              </a:rPr>
              <a:t>WHY CHANGE?</a:t>
            </a:r>
            <a:endParaRPr lang="en-US" sz="2300" dirty="0" smtClean="0">
              <a:solidFill>
                <a:srgbClr val="00B0F0"/>
              </a:solidFill>
            </a:endParaRPr>
          </a:p>
          <a:p>
            <a:pPr marL="344488" indent="-209550">
              <a:buClrTx/>
            </a:pPr>
            <a:r>
              <a:rPr lang="en-US" sz="2300" dirty="0" smtClean="0"/>
              <a:t>NWT data on student achievement and </a:t>
            </a:r>
          </a:p>
          <a:p>
            <a:pPr marL="134938" indent="0">
              <a:buClrTx/>
              <a:buNone/>
            </a:pPr>
            <a:r>
              <a:rPr lang="en-US" sz="2300" dirty="0" smtClean="0"/>
              <a:t>development</a:t>
            </a:r>
          </a:p>
          <a:p>
            <a:pPr marL="134938" indent="0">
              <a:buClrTx/>
              <a:buNone/>
            </a:pPr>
            <a:endParaRPr lang="en-US" sz="800" dirty="0" smtClean="0"/>
          </a:p>
          <a:p>
            <a:pPr marL="344488" indent="-209550">
              <a:buClrTx/>
            </a:pPr>
            <a:r>
              <a:rPr lang="en-US" sz="2300" dirty="0" smtClean="0"/>
              <a:t>21</a:t>
            </a:r>
            <a:r>
              <a:rPr lang="en-US" sz="2300" baseline="30000" dirty="0" smtClean="0"/>
              <a:t>st</a:t>
            </a:r>
            <a:r>
              <a:rPr lang="en-US" sz="2300" dirty="0" smtClean="0"/>
              <a:t> Century economies, the job market </a:t>
            </a:r>
          </a:p>
          <a:p>
            <a:pPr marL="134938" indent="0">
              <a:buClrTx/>
              <a:buNone/>
            </a:pPr>
            <a:r>
              <a:rPr lang="en-US" sz="2300" dirty="0" smtClean="0"/>
              <a:t>and needed competencies</a:t>
            </a:r>
          </a:p>
          <a:p>
            <a:pPr marL="134938" indent="0">
              <a:buClrTx/>
              <a:buNone/>
            </a:pPr>
            <a:endParaRPr lang="en-US" sz="800" dirty="0" smtClean="0"/>
          </a:p>
          <a:p>
            <a:pPr marL="134938" indent="0">
              <a:buClrTx/>
              <a:buNone/>
            </a:pPr>
            <a:endParaRPr lang="en-US" sz="800" dirty="0" smtClean="0"/>
          </a:p>
          <a:p>
            <a:pPr marL="134938" indent="0">
              <a:buClrTx/>
              <a:buNone/>
            </a:pPr>
            <a:endParaRPr lang="en-US" sz="800" dirty="0"/>
          </a:p>
          <a:p>
            <a:pPr marL="134938" indent="0">
              <a:buClrTx/>
              <a:buNone/>
            </a:pPr>
            <a:endParaRPr lang="en-US" sz="800" dirty="0"/>
          </a:p>
          <a:p>
            <a:pPr marL="134938" indent="0">
              <a:buClrTx/>
              <a:buNone/>
            </a:pPr>
            <a:endParaRPr lang="en-US" sz="800" dirty="0" smtClean="0"/>
          </a:p>
          <a:p>
            <a:pPr marL="2290763" indent="-2155825">
              <a:buClrTx/>
            </a:pPr>
            <a:r>
              <a:rPr lang="en-CA" sz="2200" dirty="0" smtClean="0"/>
              <a:t>Access to information and global connectivity</a:t>
            </a:r>
          </a:p>
          <a:p>
            <a:pPr marL="136080" indent="0">
              <a:buClrTx/>
              <a:buNone/>
            </a:pPr>
            <a:endParaRPr lang="en-CA" sz="800" dirty="0" smtClean="0"/>
          </a:p>
          <a:p>
            <a:pPr marL="314325" lvl="1" indent="1976438">
              <a:buFont typeface="Arial" pitchFamily="34" charset="0"/>
              <a:buChar char="•"/>
            </a:pPr>
            <a:r>
              <a:rPr lang="en-CA" sz="2200" dirty="0"/>
              <a:t>T</a:t>
            </a:r>
            <a:r>
              <a:rPr lang="en-CA" sz="2200" dirty="0" smtClean="0"/>
              <a:t>he impact of digital technologies </a:t>
            </a:r>
          </a:p>
          <a:p>
            <a:pPr marL="136080" lvl="1" indent="0">
              <a:buNone/>
            </a:pPr>
            <a:endParaRPr lang="en-CA" sz="800" dirty="0" smtClean="0"/>
          </a:p>
          <a:p>
            <a:pPr marL="2290763" indent="-2155825">
              <a:buClrTx/>
            </a:pPr>
            <a:r>
              <a:rPr lang="en-CA" sz="2200" dirty="0"/>
              <a:t>N</a:t>
            </a:r>
            <a:r>
              <a:rPr lang="en-CA" sz="2200" dirty="0" smtClean="0"/>
              <a:t>ew understandings on how the brain learns</a:t>
            </a:r>
          </a:p>
          <a:p>
            <a:pPr marL="315468" indent="-179388">
              <a:buClrTx/>
            </a:pPr>
            <a:endParaRPr lang="en-US" sz="2300" dirty="0" smtClean="0"/>
          </a:p>
          <a:p>
            <a:pPr marL="136080" indent="0">
              <a:buClrTx/>
              <a:buNone/>
            </a:pPr>
            <a:endParaRPr lang="en-US" sz="2400" dirty="0"/>
          </a:p>
          <a:p>
            <a:pPr marL="315468" lvl="1" indent="-179388">
              <a:spcBef>
                <a:spcPts val="400"/>
              </a:spcBef>
              <a:buClrTx/>
              <a:buSzPct val="68000"/>
              <a:buFont typeface="Wingdings 3"/>
              <a:buChar char=""/>
            </a:pPr>
            <a:endParaRPr lang="en-CA" sz="2200" dirty="0"/>
          </a:p>
          <a:p>
            <a:pPr marL="136080" indent="0">
              <a:buClrTx/>
              <a:buNone/>
            </a:pPr>
            <a:endParaRPr lang="en-US" sz="2200" dirty="0"/>
          </a:p>
        </p:txBody>
      </p:sp>
      <p:sp>
        <p:nvSpPr>
          <p:cNvPr id="5" name="Title 3"/>
          <p:cNvSpPr>
            <a:spLocks noGrp="1"/>
          </p:cNvSpPr>
          <p:nvPr>
            <p:ph type="title"/>
          </p:nvPr>
        </p:nvSpPr>
        <p:spPr>
          <a:xfrm>
            <a:off x="457200" y="274638"/>
            <a:ext cx="8229600" cy="944562"/>
          </a:xfrm>
        </p:spPr>
        <p:txBody>
          <a:bodyPr>
            <a:normAutofit/>
          </a:bodyPr>
          <a:lstStyle/>
          <a:p>
            <a:r>
              <a:rPr lang="en-US" dirty="0" smtClean="0"/>
              <a:t>Our Educational Context </a:t>
            </a:r>
            <a:endParaRPr lang="en-US" dirty="0"/>
          </a:p>
        </p:txBody>
      </p:sp>
      <p:pic>
        <p:nvPicPr>
          <p:cNvPr id="5122" name="Picture 2" descr="learning and the adolescent brai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343400"/>
            <a:ext cx="2085075" cy="1676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smart-connectivity-title-735px">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7765" y="1828800"/>
            <a:ext cx="3208734" cy="1981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609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838200"/>
          </a:xfrm>
        </p:spPr>
        <p:txBody>
          <a:bodyPr>
            <a:normAutofit fontScale="90000"/>
          </a:bodyPr>
          <a:lstStyle/>
          <a:p>
            <a:r>
              <a:rPr lang="en-US" dirty="0" smtClean="0"/>
              <a:t>NWT Education Renewal</a:t>
            </a:r>
            <a:br>
              <a:rPr lang="en-US" dirty="0" smtClean="0"/>
            </a:br>
            <a:endParaRPr lang="en-US" dirty="0"/>
          </a:p>
        </p:txBody>
      </p:sp>
      <p:sp>
        <p:nvSpPr>
          <p:cNvPr id="3" name="Subtitle 2"/>
          <p:cNvSpPr>
            <a:spLocks noGrp="1"/>
          </p:cNvSpPr>
          <p:nvPr>
            <p:ph type="subTitle" idx="1"/>
          </p:nvPr>
        </p:nvSpPr>
        <p:spPr>
          <a:xfrm>
            <a:off x="609600" y="1066800"/>
            <a:ext cx="7924800" cy="685800"/>
          </a:xfrm>
        </p:spPr>
        <p:txBody>
          <a:bodyPr/>
          <a:lstStyle/>
          <a:p>
            <a:r>
              <a:rPr lang="en-US" dirty="0">
                <a:solidFill>
                  <a:schemeClr val="accent6">
                    <a:lumMod val="40000"/>
                    <a:lumOff val="60000"/>
                  </a:schemeClr>
                </a:solidFill>
              </a:rPr>
              <a:t>B</a:t>
            </a:r>
            <a:r>
              <a:rPr lang="en-US" dirty="0" smtClean="0">
                <a:solidFill>
                  <a:schemeClr val="accent6">
                    <a:lumMod val="40000"/>
                    <a:lumOff val="60000"/>
                  </a:schemeClr>
                </a:solidFill>
              </a:rPr>
              <a:t>egan in 2012. Started with heavy research.</a:t>
            </a:r>
          </a:p>
          <a:p>
            <a:pPr algn="l"/>
            <a:endParaRPr lang="en-US" dirty="0"/>
          </a:p>
        </p:txBody>
      </p:sp>
      <p:sp>
        <p:nvSpPr>
          <p:cNvPr id="4" name="TextBox 3"/>
          <p:cNvSpPr txBox="1"/>
          <p:nvPr/>
        </p:nvSpPr>
        <p:spPr>
          <a:xfrm>
            <a:off x="604669" y="1828800"/>
            <a:ext cx="8077200" cy="646331"/>
          </a:xfrm>
          <a:prstGeom prst="rect">
            <a:avLst/>
          </a:prstGeom>
          <a:noFill/>
        </p:spPr>
        <p:txBody>
          <a:bodyPr wrap="square" rtlCol="0">
            <a:spAutoFit/>
          </a:bodyPr>
          <a:lstStyle/>
          <a:p>
            <a:pPr marL="285750" lvl="0" indent="-285750">
              <a:buFont typeface="Wingdings" pitchFamily="2" charset="2"/>
              <a:buChar char="ü"/>
            </a:pPr>
            <a:r>
              <a:rPr lang="en-US" dirty="0">
                <a:solidFill>
                  <a:srgbClr val="9999FF"/>
                </a:solidFill>
              </a:rPr>
              <a:t>Students need to see the connections between their lives, what they are doing in school, and the world at large.</a:t>
            </a:r>
          </a:p>
        </p:txBody>
      </p:sp>
      <p:sp>
        <p:nvSpPr>
          <p:cNvPr id="5" name="TextBox 4"/>
          <p:cNvSpPr txBox="1"/>
          <p:nvPr/>
        </p:nvSpPr>
        <p:spPr>
          <a:xfrm>
            <a:off x="595704" y="2554069"/>
            <a:ext cx="8077200" cy="646331"/>
          </a:xfrm>
          <a:prstGeom prst="rect">
            <a:avLst/>
          </a:prstGeom>
          <a:noFill/>
        </p:spPr>
        <p:txBody>
          <a:bodyPr wrap="square" rtlCol="0">
            <a:spAutoFit/>
          </a:bodyPr>
          <a:lstStyle/>
          <a:p>
            <a:pPr marL="285750" lvl="0" indent="-285750">
              <a:buFont typeface="Wingdings" pitchFamily="2" charset="2"/>
              <a:buChar char="ü"/>
            </a:pPr>
            <a:r>
              <a:rPr lang="en-US" dirty="0">
                <a:solidFill>
                  <a:srgbClr val="66CCFF"/>
                </a:solidFill>
              </a:rPr>
              <a:t>Students need to </a:t>
            </a:r>
            <a:r>
              <a:rPr lang="en-US" dirty="0" smtClean="0">
                <a:solidFill>
                  <a:srgbClr val="66CCFF"/>
                </a:solidFill>
              </a:rPr>
              <a:t>own their </a:t>
            </a:r>
            <a:r>
              <a:rPr lang="en-US" dirty="0">
                <a:solidFill>
                  <a:srgbClr val="66CCFF"/>
                </a:solidFill>
              </a:rPr>
              <a:t>learning, behavior, and </a:t>
            </a:r>
            <a:r>
              <a:rPr lang="en-US" dirty="0" smtClean="0">
                <a:solidFill>
                  <a:srgbClr val="66CCFF"/>
                </a:solidFill>
              </a:rPr>
              <a:t>trajectory; this will engage them.</a:t>
            </a:r>
            <a:endParaRPr lang="en-US" dirty="0">
              <a:solidFill>
                <a:srgbClr val="66CCFF"/>
              </a:solidFill>
            </a:endParaRPr>
          </a:p>
        </p:txBody>
      </p:sp>
      <p:sp>
        <p:nvSpPr>
          <p:cNvPr id="6" name="Rectangle 5"/>
          <p:cNvSpPr/>
          <p:nvPr/>
        </p:nvSpPr>
        <p:spPr>
          <a:xfrm>
            <a:off x="539227" y="3200400"/>
            <a:ext cx="7696200" cy="923330"/>
          </a:xfrm>
          <a:prstGeom prst="rect">
            <a:avLst/>
          </a:prstGeom>
        </p:spPr>
        <p:txBody>
          <a:bodyPr wrap="square">
            <a:spAutoFit/>
          </a:bodyPr>
          <a:lstStyle/>
          <a:p>
            <a:pPr marL="285750" indent="-285750">
              <a:buFont typeface="Wingdings" pitchFamily="2" charset="2"/>
              <a:buChar char="ü"/>
            </a:pPr>
            <a:r>
              <a:rPr lang="en-US" dirty="0" smtClean="0">
                <a:solidFill>
                  <a:srgbClr val="00B050"/>
                </a:solidFill>
              </a:rPr>
              <a:t>Students </a:t>
            </a:r>
            <a:r>
              <a:rPr lang="en-US" dirty="0">
                <a:solidFill>
                  <a:srgbClr val="00B050"/>
                </a:solidFill>
              </a:rPr>
              <a:t>need to know where they come from - who they are – in order to determine who they are </a:t>
            </a:r>
            <a:r>
              <a:rPr lang="en-US" dirty="0" smtClean="0">
                <a:solidFill>
                  <a:srgbClr val="00B050"/>
                </a:solidFill>
              </a:rPr>
              <a:t>becoming and how they contribute.</a:t>
            </a:r>
            <a:endParaRPr lang="en-US" dirty="0">
              <a:solidFill>
                <a:srgbClr val="00B050"/>
              </a:solidFill>
            </a:endParaRPr>
          </a:p>
          <a:p>
            <a:pPr lvl="0"/>
            <a:endParaRPr lang="en-US" dirty="0"/>
          </a:p>
        </p:txBody>
      </p:sp>
      <p:sp>
        <p:nvSpPr>
          <p:cNvPr id="7" name="Rectangle 6"/>
          <p:cNvSpPr/>
          <p:nvPr/>
        </p:nvSpPr>
        <p:spPr>
          <a:xfrm>
            <a:off x="595704" y="3886200"/>
            <a:ext cx="8026998" cy="923330"/>
          </a:xfrm>
          <a:prstGeom prst="rect">
            <a:avLst/>
          </a:prstGeom>
        </p:spPr>
        <p:txBody>
          <a:bodyPr wrap="square">
            <a:spAutoFit/>
          </a:bodyPr>
          <a:lstStyle/>
          <a:p>
            <a:pPr marL="285750" indent="-285750">
              <a:buFont typeface="Wingdings" pitchFamily="2" charset="2"/>
              <a:buChar char="ü"/>
            </a:pPr>
            <a:r>
              <a:rPr lang="en-US" dirty="0" smtClean="0">
                <a:solidFill>
                  <a:srgbClr val="FFFF99"/>
                </a:solidFill>
              </a:rPr>
              <a:t>Schools </a:t>
            </a:r>
            <a:r>
              <a:rPr lang="en-US" dirty="0">
                <a:solidFill>
                  <a:srgbClr val="FFFF99"/>
                </a:solidFill>
              </a:rPr>
              <a:t>need to be the heart of communities, where all are welcome and safe, and all learn from each other.</a:t>
            </a:r>
          </a:p>
          <a:p>
            <a:pPr lvl="0"/>
            <a:endParaRPr lang="en-US" dirty="0"/>
          </a:p>
        </p:txBody>
      </p:sp>
      <p:sp>
        <p:nvSpPr>
          <p:cNvPr id="8" name="Rectangle 7"/>
          <p:cNvSpPr/>
          <p:nvPr/>
        </p:nvSpPr>
        <p:spPr>
          <a:xfrm>
            <a:off x="560742" y="4648200"/>
            <a:ext cx="7848600" cy="923330"/>
          </a:xfrm>
          <a:prstGeom prst="rect">
            <a:avLst/>
          </a:prstGeom>
        </p:spPr>
        <p:txBody>
          <a:bodyPr wrap="square">
            <a:spAutoFit/>
          </a:bodyPr>
          <a:lstStyle/>
          <a:p>
            <a:pPr marL="285750" indent="-285750">
              <a:buFont typeface="Wingdings" pitchFamily="2" charset="2"/>
              <a:buChar char="ü"/>
            </a:pPr>
            <a:r>
              <a:rPr lang="en-US" dirty="0" smtClean="0">
                <a:solidFill>
                  <a:schemeClr val="accent6">
                    <a:lumMod val="60000"/>
                    <a:lumOff val="40000"/>
                  </a:schemeClr>
                </a:solidFill>
              </a:rPr>
              <a:t>Learning</a:t>
            </a:r>
            <a:r>
              <a:rPr lang="en-US" dirty="0">
                <a:solidFill>
                  <a:schemeClr val="accent6">
                    <a:lumMod val="60000"/>
                    <a:lumOff val="40000"/>
                  </a:schemeClr>
                </a:solidFill>
              </a:rPr>
              <a:t>, creativity and engagement sprouts from good relationships, at all levels.</a:t>
            </a:r>
          </a:p>
          <a:p>
            <a:pPr lvl="0"/>
            <a:endParaRPr lang="en-US" dirty="0"/>
          </a:p>
        </p:txBody>
      </p:sp>
      <p:sp>
        <p:nvSpPr>
          <p:cNvPr id="9" name="Rectangle 8"/>
          <p:cNvSpPr/>
          <p:nvPr/>
        </p:nvSpPr>
        <p:spPr>
          <a:xfrm>
            <a:off x="610496" y="5334000"/>
            <a:ext cx="7789432" cy="1477328"/>
          </a:xfrm>
          <a:prstGeom prst="rect">
            <a:avLst/>
          </a:prstGeom>
        </p:spPr>
        <p:txBody>
          <a:bodyPr wrap="square">
            <a:spAutoFit/>
          </a:bodyPr>
          <a:lstStyle/>
          <a:p>
            <a:pPr marL="285750" indent="-285750">
              <a:buFont typeface="Wingdings" pitchFamily="2" charset="2"/>
              <a:buChar char="ü"/>
            </a:pPr>
            <a:r>
              <a:rPr lang="en-US" dirty="0" smtClean="0">
                <a:solidFill>
                  <a:schemeClr val="accent2">
                    <a:lumMod val="60000"/>
                    <a:lumOff val="40000"/>
                  </a:schemeClr>
                </a:solidFill>
              </a:rPr>
              <a:t>Schools </a:t>
            </a:r>
            <a:r>
              <a:rPr lang="en-US" dirty="0">
                <a:solidFill>
                  <a:schemeClr val="accent2">
                    <a:lumMod val="60000"/>
                    <a:lumOff val="40000"/>
                  </a:schemeClr>
                </a:solidFill>
              </a:rPr>
              <a:t>are not </a:t>
            </a:r>
            <a:r>
              <a:rPr lang="en-US" dirty="0" smtClean="0">
                <a:solidFill>
                  <a:schemeClr val="accent2">
                    <a:lumMod val="60000"/>
                    <a:lumOff val="40000"/>
                  </a:schemeClr>
                </a:solidFill>
              </a:rPr>
              <a:t>strictly responsible </a:t>
            </a:r>
            <a:r>
              <a:rPr lang="en-US" dirty="0">
                <a:solidFill>
                  <a:schemeClr val="accent2">
                    <a:lumMod val="60000"/>
                    <a:lumOff val="40000"/>
                  </a:schemeClr>
                </a:solidFill>
              </a:rPr>
              <a:t>for </a:t>
            </a:r>
            <a:r>
              <a:rPr lang="en-US" dirty="0" smtClean="0">
                <a:solidFill>
                  <a:schemeClr val="accent2">
                    <a:lumMod val="60000"/>
                    <a:lumOff val="40000"/>
                  </a:schemeClr>
                </a:solidFill>
              </a:rPr>
              <a:t>inputting </a:t>
            </a:r>
            <a:r>
              <a:rPr lang="en-US" dirty="0">
                <a:solidFill>
                  <a:schemeClr val="accent2">
                    <a:lumMod val="60000"/>
                    <a:lumOff val="40000"/>
                  </a:schemeClr>
                </a:solidFill>
              </a:rPr>
              <a:t>knowledge </a:t>
            </a:r>
            <a:r>
              <a:rPr lang="en-US" dirty="0" smtClean="0">
                <a:solidFill>
                  <a:schemeClr val="accent2">
                    <a:lumMod val="60000"/>
                    <a:lumOff val="40000"/>
                  </a:schemeClr>
                </a:solidFill>
              </a:rPr>
              <a:t>into </a:t>
            </a:r>
            <a:r>
              <a:rPr lang="en-US" dirty="0">
                <a:solidFill>
                  <a:schemeClr val="accent2">
                    <a:lumMod val="60000"/>
                    <a:lumOff val="40000"/>
                  </a:schemeClr>
                </a:solidFill>
              </a:rPr>
              <a:t>young minds; they are in the business of supporting students in </a:t>
            </a:r>
            <a:r>
              <a:rPr lang="en-US" dirty="0" smtClean="0">
                <a:solidFill>
                  <a:schemeClr val="accent2">
                    <a:lumMod val="60000"/>
                    <a:lumOff val="40000"/>
                  </a:schemeClr>
                </a:solidFill>
              </a:rPr>
              <a:t>their </a:t>
            </a:r>
            <a:r>
              <a:rPr lang="en-US" dirty="0">
                <a:solidFill>
                  <a:schemeClr val="accent2">
                    <a:lumMod val="60000"/>
                    <a:lumOff val="40000"/>
                  </a:schemeClr>
                </a:solidFill>
              </a:rPr>
              <a:t>development </a:t>
            </a:r>
            <a:r>
              <a:rPr lang="en-US" dirty="0" smtClean="0">
                <a:solidFill>
                  <a:schemeClr val="accent2">
                    <a:lumMod val="60000"/>
                    <a:lumOff val="40000"/>
                  </a:schemeClr>
                </a:solidFill>
              </a:rPr>
              <a:t>of </a:t>
            </a:r>
            <a:r>
              <a:rPr lang="en-US" dirty="0">
                <a:solidFill>
                  <a:schemeClr val="accent2">
                    <a:lumMod val="60000"/>
                    <a:lumOff val="40000"/>
                  </a:schemeClr>
                </a:solidFill>
              </a:rPr>
              <a:t>values, attitudes, skills and </a:t>
            </a:r>
            <a:r>
              <a:rPr lang="en-US" dirty="0" smtClean="0">
                <a:solidFill>
                  <a:schemeClr val="accent2">
                    <a:lumMod val="60000"/>
                    <a:lumOff val="40000"/>
                  </a:schemeClr>
                </a:solidFill>
              </a:rPr>
              <a:t>knowledge, as well as of their sense of identity and empowerment.</a:t>
            </a:r>
            <a:endParaRPr lang="en-US" dirty="0">
              <a:solidFill>
                <a:schemeClr val="accent2">
                  <a:lumMod val="60000"/>
                  <a:lumOff val="40000"/>
                </a:schemeClr>
              </a:solidFill>
            </a:endParaRPr>
          </a:p>
          <a:p>
            <a:pPr lvl="0"/>
            <a:endParaRPr lang="en-US" dirty="0"/>
          </a:p>
        </p:txBody>
      </p:sp>
    </p:spTree>
    <p:extLst>
      <p:ext uri="{BB962C8B-B14F-4D97-AF65-F5344CB8AC3E}">
        <p14:creationId xmlns:p14="http://schemas.microsoft.com/office/powerpoint/2010/main" val="54757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331" t="19316" r="4444" b="10997"/>
          <a:stretch/>
        </p:blipFill>
        <p:spPr>
          <a:xfrm>
            <a:off x="3581400" y="533400"/>
            <a:ext cx="5089278" cy="5897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2"/>
          <p:cNvSpPr>
            <a:spLocks noGrp="1"/>
          </p:cNvSpPr>
          <p:nvPr>
            <p:ph type="title"/>
          </p:nvPr>
        </p:nvSpPr>
        <p:spPr>
          <a:xfrm>
            <a:off x="152400" y="1219200"/>
            <a:ext cx="3219757" cy="3243511"/>
          </a:xfrm>
        </p:spPr>
        <p:txBody>
          <a:bodyPr>
            <a:normAutofit/>
          </a:bodyPr>
          <a:lstStyle/>
          <a:p>
            <a:pPr algn="ctr"/>
            <a:r>
              <a:rPr lang="en-US" dirty="0" smtClean="0"/>
              <a:t>Foundational</a:t>
            </a:r>
            <a:br>
              <a:rPr lang="en-US" dirty="0" smtClean="0"/>
            </a:br>
            <a:r>
              <a:rPr lang="en-US" dirty="0" smtClean="0"/>
              <a:t>Statements:</a:t>
            </a:r>
            <a:br>
              <a:rPr lang="en-US" dirty="0" smtClean="0"/>
            </a:br>
            <a:r>
              <a:rPr lang="en-US" dirty="0" smtClean="0"/>
              <a:t> </a:t>
            </a:r>
            <a:r>
              <a:rPr lang="en-US" sz="2800" i="1" dirty="0" smtClean="0"/>
              <a:t>the filter for our work</a:t>
            </a:r>
            <a:endParaRPr lang="en-US" sz="2800" i="1" dirty="0"/>
          </a:p>
        </p:txBody>
      </p:sp>
    </p:spTree>
    <p:extLst>
      <p:ext uri="{BB962C8B-B14F-4D97-AF65-F5344CB8AC3E}">
        <p14:creationId xmlns:p14="http://schemas.microsoft.com/office/powerpoint/2010/main" val="366852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Education Renewal ~ the Initiatives</a:t>
            </a:r>
            <a:endParaRPr lang="en-US"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2998227983"/>
              </p:ext>
            </p:extLst>
          </p:nvPr>
        </p:nvGraphicFramePr>
        <p:xfrm>
          <a:off x="-304800" y="1047078"/>
          <a:ext cx="99822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58545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43000"/>
          </a:xfrm>
        </p:spPr>
        <p:txBody>
          <a:bodyPr>
            <a:noAutofit/>
          </a:bodyPr>
          <a:lstStyle/>
          <a:p>
            <a:r>
              <a:rPr lang="en-US" sz="3600" dirty="0" smtClean="0"/>
              <a:t>Taking steady, sustainable, measured steps</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62400" y="1600200"/>
            <a:ext cx="4502949" cy="452596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09600" y="1752600"/>
            <a:ext cx="3200400" cy="4247317"/>
          </a:xfrm>
          <a:prstGeom prst="rect">
            <a:avLst/>
          </a:prstGeom>
          <a:noFill/>
        </p:spPr>
        <p:txBody>
          <a:bodyPr wrap="square" rtlCol="0">
            <a:spAutoFit/>
          </a:bodyPr>
          <a:lstStyle/>
          <a:p>
            <a:r>
              <a:rPr lang="en-US" sz="2400" dirty="0" smtClean="0">
                <a:solidFill>
                  <a:schemeClr val="accent6">
                    <a:lumMod val="40000"/>
                    <a:lumOff val="60000"/>
                  </a:schemeClr>
                </a:solidFill>
              </a:rPr>
              <a:t>We are in the early stages of this exciting time of change.</a:t>
            </a:r>
          </a:p>
          <a:p>
            <a:endParaRPr lang="en-US" dirty="0"/>
          </a:p>
          <a:p>
            <a:r>
              <a:rPr lang="en-US" dirty="0" smtClean="0"/>
              <a:t>We are beginning year </a:t>
            </a:r>
            <a:r>
              <a:rPr lang="en-US" dirty="0"/>
              <a:t>4</a:t>
            </a:r>
            <a:r>
              <a:rPr lang="en-US" dirty="0" smtClean="0"/>
              <a:t> of a              ten-year improvement process. </a:t>
            </a:r>
          </a:p>
          <a:p>
            <a:endParaRPr lang="en-US" dirty="0"/>
          </a:p>
          <a:p>
            <a:r>
              <a:rPr lang="en-US" dirty="0" smtClean="0"/>
              <a:t>There are more ideas and initiatives to come, and the ones currently in play are being shaped by each year of implementation.</a:t>
            </a:r>
          </a:p>
          <a:p>
            <a:endParaRPr lang="en-US" dirty="0"/>
          </a:p>
          <a:p>
            <a:endParaRPr lang="en-US" dirty="0"/>
          </a:p>
        </p:txBody>
      </p:sp>
    </p:spTree>
    <p:extLst>
      <p:ext uri="{BB962C8B-B14F-4D97-AF65-F5344CB8AC3E}">
        <p14:creationId xmlns:p14="http://schemas.microsoft.com/office/powerpoint/2010/main" val="1801785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6">
                    <a:lumMod val="60000"/>
                    <a:lumOff val="40000"/>
                  </a:schemeClr>
                </a:solidFill>
              </a:rPr>
              <a:t>You and Your Students</a:t>
            </a:r>
            <a:endParaRPr lang="en-US" dirty="0">
              <a:solidFill>
                <a:schemeClr val="accent6">
                  <a:lumMod val="60000"/>
                  <a:lumOff val="40000"/>
                </a:schemeClr>
              </a:solidFill>
            </a:endParaRPr>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800600"/>
            <a:ext cx="2667000" cy="17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http://www.nwtprenatal.ca/sites/default/files/styles/page_inline/public/1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8865" y="533400"/>
            <a:ext cx="2381250" cy="190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5"/>
          <p:cNvPicPr/>
          <p:nvPr/>
        </p:nvPicPr>
        <p:blipFill rotWithShape="1">
          <a:blip r:embed="rId5" cstate="print">
            <a:extLst>
              <a:ext uri="{28A0092B-C50C-407E-A947-70E740481C1C}">
                <a14:useLocalDpi xmlns:a14="http://schemas.microsoft.com/office/drawing/2010/main" val="0"/>
              </a:ext>
            </a:extLst>
          </a:blip>
          <a:srcRect l="22067" t="3126" r="25000" b="4466"/>
          <a:stretch/>
        </p:blipFill>
        <p:spPr bwMode="auto">
          <a:xfrm>
            <a:off x="7239000" y="2514600"/>
            <a:ext cx="1695450" cy="1981200"/>
          </a:xfrm>
          <a:prstGeom prst="rect">
            <a:avLst/>
          </a:prstGeom>
          <a:ln>
            <a:noFill/>
          </a:ln>
          <a:effectLst>
            <a:softEdge rad="112500"/>
          </a:effectLst>
          <a:extLst>
            <a:ext uri="{53640926-AAD7-44D8-BBD7-CCE9431645EC}">
              <a14:shadowObscured xmlns:a14="http://schemas.microsoft.com/office/drawing/2010/main"/>
            </a:ext>
          </a:extLst>
        </p:spPr>
      </p:pic>
      <p:sp>
        <p:nvSpPr>
          <p:cNvPr id="5" name="TextBox 4"/>
          <p:cNvSpPr txBox="1"/>
          <p:nvPr/>
        </p:nvSpPr>
        <p:spPr>
          <a:xfrm>
            <a:off x="533400" y="1485900"/>
            <a:ext cx="5257800" cy="400110"/>
          </a:xfrm>
          <a:prstGeom prst="rect">
            <a:avLst/>
          </a:prstGeom>
          <a:noFill/>
        </p:spPr>
        <p:txBody>
          <a:bodyPr wrap="square" rtlCol="0">
            <a:spAutoFit/>
          </a:bodyPr>
          <a:lstStyle/>
          <a:p>
            <a:r>
              <a:rPr lang="en-US" sz="2000" i="1" dirty="0" smtClean="0"/>
              <a:t>What does that student look like?</a:t>
            </a:r>
            <a:endParaRPr lang="en-US" sz="2000" i="1" dirty="0"/>
          </a:p>
        </p:txBody>
      </p:sp>
      <p:sp>
        <p:nvSpPr>
          <p:cNvPr id="9" name="TextBox 8"/>
          <p:cNvSpPr txBox="1"/>
          <p:nvPr/>
        </p:nvSpPr>
        <p:spPr>
          <a:xfrm>
            <a:off x="2209800" y="2003584"/>
            <a:ext cx="4114800" cy="400110"/>
          </a:xfrm>
          <a:prstGeom prst="rect">
            <a:avLst/>
          </a:prstGeom>
          <a:noFill/>
        </p:spPr>
        <p:txBody>
          <a:bodyPr wrap="square" rtlCol="0">
            <a:spAutoFit/>
          </a:bodyPr>
          <a:lstStyle/>
          <a:p>
            <a:r>
              <a:rPr lang="en-US" sz="2000" i="1" dirty="0" smtClean="0">
                <a:solidFill>
                  <a:schemeClr val="accent5">
                    <a:lumMod val="40000"/>
                    <a:lumOff val="60000"/>
                  </a:schemeClr>
                </a:solidFill>
              </a:rPr>
              <a:t>How does he/she sound and behave?</a:t>
            </a:r>
            <a:endParaRPr lang="en-US" sz="2000" i="1" dirty="0">
              <a:solidFill>
                <a:schemeClr val="accent5">
                  <a:lumMod val="40000"/>
                  <a:lumOff val="60000"/>
                </a:schemeClr>
              </a:solidFill>
            </a:endParaRPr>
          </a:p>
        </p:txBody>
      </p:sp>
      <p:sp>
        <p:nvSpPr>
          <p:cNvPr id="10" name="TextBox 9"/>
          <p:cNvSpPr txBox="1"/>
          <p:nvPr/>
        </p:nvSpPr>
        <p:spPr>
          <a:xfrm>
            <a:off x="304800" y="2667000"/>
            <a:ext cx="4686301" cy="707886"/>
          </a:xfrm>
          <a:prstGeom prst="rect">
            <a:avLst/>
          </a:prstGeom>
          <a:noFill/>
        </p:spPr>
        <p:txBody>
          <a:bodyPr wrap="square" rtlCol="0">
            <a:spAutoFit/>
          </a:bodyPr>
          <a:lstStyle/>
          <a:p>
            <a:r>
              <a:rPr lang="en-US" sz="2000" i="1" dirty="0" smtClean="0">
                <a:solidFill>
                  <a:schemeClr val="accent4">
                    <a:lumMod val="20000"/>
                    <a:lumOff val="80000"/>
                  </a:schemeClr>
                </a:solidFill>
              </a:rPr>
              <a:t>How does that student feel first thing in the morning in your classroom?</a:t>
            </a:r>
            <a:endParaRPr lang="en-US" sz="2000" i="1" dirty="0">
              <a:solidFill>
                <a:schemeClr val="accent4">
                  <a:lumMod val="20000"/>
                  <a:lumOff val="80000"/>
                </a:schemeClr>
              </a:solidFill>
            </a:endParaRPr>
          </a:p>
        </p:txBody>
      </p:sp>
      <p:sp>
        <p:nvSpPr>
          <p:cNvPr id="11" name="TextBox 10"/>
          <p:cNvSpPr txBox="1"/>
          <p:nvPr/>
        </p:nvSpPr>
        <p:spPr>
          <a:xfrm>
            <a:off x="3429000" y="3352800"/>
            <a:ext cx="3657600" cy="400110"/>
          </a:xfrm>
          <a:prstGeom prst="rect">
            <a:avLst/>
          </a:prstGeom>
          <a:noFill/>
        </p:spPr>
        <p:txBody>
          <a:bodyPr wrap="square" rtlCol="0">
            <a:spAutoFit/>
          </a:bodyPr>
          <a:lstStyle/>
          <a:p>
            <a:r>
              <a:rPr lang="en-US" sz="2000" i="1" dirty="0" smtClean="0">
                <a:solidFill>
                  <a:schemeClr val="accent3">
                    <a:lumMod val="20000"/>
                    <a:lumOff val="80000"/>
                  </a:schemeClr>
                </a:solidFill>
              </a:rPr>
              <a:t>What is on that student’s mind?</a:t>
            </a:r>
            <a:endParaRPr lang="en-US" sz="2000" i="1" dirty="0">
              <a:solidFill>
                <a:schemeClr val="accent3">
                  <a:lumMod val="20000"/>
                  <a:lumOff val="80000"/>
                </a:schemeClr>
              </a:solidFill>
            </a:endParaRPr>
          </a:p>
        </p:txBody>
      </p:sp>
      <p:sp>
        <p:nvSpPr>
          <p:cNvPr id="12" name="TextBox 11"/>
          <p:cNvSpPr txBox="1"/>
          <p:nvPr/>
        </p:nvSpPr>
        <p:spPr>
          <a:xfrm>
            <a:off x="457200" y="3886200"/>
            <a:ext cx="5257800" cy="707886"/>
          </a:xfrm>
          <a:prstGeom prst="rect">
            <a:avLst/>
          </a:prstGeom>
          <a:noFill/>
        </p:spPr>
        <p:txBody>
          <a:bodyPr wrap="square" rtlCol="0">
            <a:spAutoFit/>
          </a:bodyPr>
          <a:lstStyle/>
          <a:p>
            <a:r>
              <a:rPr lang="en-US" sz="2000" i="1" dirty="0" smtClean="0">
                <a:solidFill>
                  <a:schemeClr val="bg2">
                    <a:lumMod val="20000"/>
                    <a:lumOff val="80000"/>
                  </a:schemeClr>
                </a:solidFill>
              </a:rPr>
              <a:t>What does that student wish you would discover about him/her?</a:t>
            </a:r>
            <a:endParaRPr lang="en-US" sz="2000" i="1" dirty="0">
              <a:solidFill>
                <a:schemeClr val="bg2">
                  <a:lumMod val="20000"/>
                  <a:lumOff val="80000"/>
                </a:schemeClr>
              </a:solidFill>
            </a:endParaRPr>
          </a:p>
        </p:txBody>
      </p:sp>
      <p:sp>
        <p:nvSpPr>
          <p:cNvPr id="13" name="TextBox 12"/>
          <p:cNvSpPr txBox="1"/>
          <p:nvPr/>
        </p:nvSpPr>
        <p:spPr>
          <a:xfrm>
            <a:off x="3429000" y="5257800"/>
            <a:ext cx="5257800" cy="1200328"/>
          </a:xfrm>
          <a:prstGeom prst="rect">
            <a:avLst/>
          </a:prstGeom>
          <a:noFill/>
        </p:spPr>
        <p:txBody>
          <a:bodyPr wrap="square" rtlCol="0">
            <a:spAutoFit/>
          </a:bodyPr>
          <a:lstStyle/>
          <a:p>
            <a:r>
              <a:rPr lang="en-US" sz="2400" i="1" dirty="0" smtClean="0">
                <a:solidFill>
                  <a:schemeClr val="accent6">
                    <a:lumMod val="20000"/>
                    <a:lumOff val="80000"/>
                  </a:schemeClr>
                </a:solidFill>
              </a:rPr>
              <a:t>What does he/she need to feel and hear from you in order to really soar this year?</a:t>
            </a:r>
            <a:endParaRPr lang="en-US" sz="2400" i="1" dirty="0">
              <a:solidFill>
                <a:schemeClr val="accent6">
                  <a:lumMod val="20000"/>
                  <a:lumOff val="80000"/>
                </a:schemeClr>
              </a:solidFill>
            </a:endParaRPr>
          </a:p>
        </p:txBody>
      </p:sp>
      <p:sp>
        <p:nvSpPr>
          <p:cNvPr id="14" name="TextBox 13"/>
          <p:cNvSpPr txBox="1"/>
          <p:nvPr/>
        </p:nvSpPr>
        <p:spPr>
          <a:xfrm>
            <a:off x="4191000" y="4572000"/>
            <a:ext cx="4114800" cy="400110"/>
          </a:xfrm>
          <a:prstGeom prst="rect">
            <a:avLst/>
          </a:prstGeom>
          <a:noFill/>
        </p:spPr>
        <p:txBody>
          <a:bodyPr wrap="square" rtlCol="0">
            <a:spAutoFit/>
          </a:bodyPr>
          <a:lstStyle/>
          <a:p>
            <a:r>
              <a:rPr lang="en-US" sz="2000" i="1" dirty="0" smtClean="0">
                <a:solidFill>
                  <a:schemeClr val="accent5">
                    <a:lumMod val="40000"/>
                    <a:lumOff val="60000"/>
                  </a:schemeClr>
                </a:solidFill>
              </a:rPr>
              <a:t>What really makes that student tick?</a:t>
            </a:r>
            <a:endParaRPr lang="en-US" sz="2000" i="1" dirty="0">
              <a:solidFill>
                <a:schemeClr val="accent5">
                  <a:lumMod val="40000"/>
                  <a:lumOff val="60000"/>
                </a:schemeClr>
              </a:solidFill>
            </a:endParaRPr>
          </a:p>
        </p:txBody>
      </p:sp>
    </p:spTree>
    <p:extLst>
      <p:ext uri="{BB962C8B-B14F-4D97-AF65-F5344CB8AC3E}">
        <p14:creationId xmlns:p14="http://schemas.microsoft.com/office/powerpoint/2010/main" val="399188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28513"/>
            <a:ext cx="3810000" cy="1143000"/>
          </a:xfrm>
        </p:spPr>
        <p:txBody>
          <a:bodyPr>
            <a:normAutofit/>
          </a:bodyPr>
          <a:lstStyle/>
          <a:p>
            <a:r>
              <a:rPr lang="en-US" sz="3600" dirty="0" smtClean="0">
                <a:solidFill>
                  <a:schemeClr val="accent3">
                    <a:lumMod val="60000"/>
                    <a:lumOff val="40000"/>
                  </a:schemeClr>
                </a:solidFill>
              </a:rPr>
              <a:t>The lay of the land</a:t>
            </a:r>
            <a:endParaRPr lang="en-US" sz="3600" dirty="0">
              <a:solidFill>
                <a:schemeClr val="accent3">
                  <a:lumMod val="60000"/>
                  <a:lumOff val="40000"/>
                </a:schemeClr>
              </a:solidFill>
            </a:endParaRPr>
          </a:p>
        </p:txBody>
      </p:sp>
      <p:sp>
        <p:nvSpPr>
          <p:cNvPr id="3" name="Content Placeholder 2"/>
          <p:cNvSpPr>
            <a:spLocks noGrp="1"/>
          </p:cNvSpPr>
          <p:nvPr>
            <p:ph sz="half" idx="1"/>
          </p:nvPr>
        </p:nvSpPr>
        <p:spPr>
          <a:xfrm>
            <a:off x="152400" y="1600200"/>
            <a:ext cx="3810000" cy="4525963"/>
          </a:xfrm>
        </p:spPr>
        <p:txBody>
          <a:bodyPr>
            <a:normAutofit fontScale="92500" lnSpcReduction="10000"/>
          </a:bodyPr>
          <a:lstStyle/>
          <a:p>
            <a:r>
              <a:rPr lang="en-US" u="sng" dirty="0" smtClean="0"/>
              <a:t>The NWT is comprised of 33 communities:</a:t>
            </a:r>
          </a:p>
          <a:p>
            <a:pPr lvl="1">
              <a:buFont typeface="Courier New" pitchFamily="49" charset="0"/>
              <a:buChar char="o"/>
            </a:pPr>
            <a:r>
              <a:rPr lang="en-US" dirty="0" smtClean="0"/>
              <a:t>3 Regional Centers – Inuvik, Fort Smith &amp; Hay River (average 3,200 residents)</a:t>
            </a:r>
          </a:p>
          <a:p>
            <a:pPr marL="457200" lvl="1" indent="0">
              <a:buNone/>
            </a:pPr>
            <a:endParaRPr lang="en-US" dirty="0" smtClean="0"/>
          </a:p>
          <a:p>
            <a:pPr lvl="1">
              <a:buFont typeface="Courier New" pitchFamily="49" charset="0"/>
              <a:buChar char="o"/>
            </a:pPr>
            <a:r>
              <a:rPr lang="en-US" dirty="0" smtClean="0"/>
              <a:t>Yellowknife, the capital, with ±20,000 residents</a:t>
            </a:r>
          </a:p>
          <a:p>
            <a:pPr marL="457200" lvl="1" indent="0">
              <a:buNone/>
            </a:pPr>
            <a:endParaRPr lang="en-US" dirty="0" smtClean="0"/>
          </a:p>
          <a:p>
            <a:pPr lvl="1">
              <a:buFont typeface="Courier New" pitchFamily="49" charset="0"/>
              <a:buChar char="o"/>
            </a:pPr>
            <a:r>
              <a:rPr lang="en-US" dirty="0" smtClean="0"/>
              <a:t>29 small communities (average 485 residents)</a:t>
            </a:r>
          </a:p>
          <a:p>
            <a:pPr lvl="1">
              <a:buFont typeface="Courier New" pitchFamily="49" charset="0"/>
              <a:buChar char="o"/>
            </a:pPr>
            <a:endParaRPr lang="en-US" dirty="0"/>
          </a:p>
          <a:p>
            <a:pPr marL="457200" lvl="1" indent="0">
              <a:buNone/>
            </a:pPr>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57200"/>
            <a:ext cx="5029200" cy="6033135"/>
          </a:xfrm>
          <a:prstGeom prst="rect">
            <a:avLst/>
          </a:prstGeom>
          <a:noFill/>
          <a:ln>
            <a:noFill/>
          </a:ln>
        </p:spPr>
      </p:pic>
    </p:spTree>
    <p:extLst>
      <p:ext uri="{BB962C8B-B14F-4D97-AF65-F5344CB8AC3E}">
        <p14:creationId xmlns:p14="http://schemas.microsoft.com/office/powerpoint/2010/main" val="2456217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2164"/>
            <a:ext cx="3505200" cy="1362075"/>
          </a:xfrm>
        </p:spPr>
        <p:txBody>
          <a:bodyPr/>
          <a:lstStyle/>
          <a:p>
            <a:r>
              <a:rPr lang="en-US" u="sng" dirty="0" smtClean="0">
                <a:solidFill>
                  <a:schemeClr val="accent3">
                    <a:lumMod val="60000"/>
                    <a:lumOff val="40000"/>
                  </a:schemeClr>
                </a:solidFill>
              </a:rPr>
              <a:t>Our schools</a:t>
            </a:r>
            <a:endParaRPr lang="en-US" u="sng" dirty="0">
              <a:solidFill>
                <a:schemeClr val="accent3">
                  <a:lumMod val="60000"/>
                  <a:lumOff val="40000"/>
                </a:schemeClr>
              </a:solidFill>
            </a:endParaRPr>
          </a:p>
        </p:txBody>
      </p:sp>
      <p:sp>
        <p:nvSpPr>
          <p:cNvPr id="3" name="Text Placeholder 2"/>
          <p:cNvSpPr>
            <a:spLocks noGrp="1"/>
          </p:cNvSpPr>
          <p:nvPr>
            <p:ph type="body" idx="1"/>
          </p:nvPr>
        </p:nvSpPr>
        <p:spPr>
          <a:xfrm>
            <a:off x="120015" y="1981200"/>
            <a:ext cx="5715000" cy="2743200"/>
          </a:xfrm>
        </p:spPr>
        <p:txBody>
          <a:bodyPr>
            <a:normAutofit fontScale="92500" lnSpcReduction="10000"/>
          </a:bodyPr>
          <a:lstStyle/>
          <a:p>
            <a:pPr marL="342900" indent="-342900">
              <a:buFont typeface="Arial" pitchFamily="34" charset="0"/>
              <a:buChar char="•"/>
            </a:pPr>
            <a:r>
              <a:rPr lang="en-US" dirty="0" smtClean="0"/>
              <a:t>There are 49 schools across the Territory.</a:t>
            </a:r>
          </a:p>
          <a:p>
            <a:pPr marL="800100" lvl="1" indent="-342900">
              <a:buFont typeface="Courier New" pitchFamily="49" charset="0"/>
              <a:buChar char="o"/>
            </a:pPr>
            <a:endParaRPr lang="en-US" sz="800" dirty="0" smtClean="0"/>
          </a:p>
          <a:p>
            <a:pPr marL="800100" lvl="1" indent="-342900">
              <a:buFont typeface="Courier New" pitchFamily="49" charset="0"/>
              <a:buChar char="o"/>
            </a:pPr>
            <a:r>
              <a:rPr lang="en-US" dirty="0" smtClean="0"/>
              <a:t>Ranging in size from ±600 students to ±4 students</a:t>
            </a:r>
          </a:p>
          <a:p>
            <a:pPr lvl="1"/>
            <a:endParaRPr lang="en-US" sz="800" dirty="0" smtClean="0"/>
          </a:p>
          <a:p>
            <a:pPr marL="800100" lvl="1" indent="-342900">
              <a:buFont typeface="Courier New" pitchFamily="49" charset="0"/>
              <a:buChar char="o"/>
            </a:pPr>
            <a:r>
              <a:rPr lang="en-US" dirty="0"/>
              <a:t>M</a:t>
            </a:r>
            <a:r>
              <a:rPr lang="en-US" dirty="0" smtClean="0"/>
              <a:t>ajority are pre-K to grade 12 schools</a:t>
            </a:r>
          </a:p>
          <a:p>
            <a:pPr lvl="1"/>
            <a:endParaRPr lang="en-US" sz="800" dirty="0" smtClean="0"/>
          </a:p>
          <a:p>
            <a:pPr marL="800100" lvl="1" indent="-342900">
              <a:buFont typeface="Courier New" pitchFamily="49" charset="0"/>
              <a:buChar char="o"/>
            </a:pPr>
            <a:r>
              <a:rPr lang="en-US" dirty="0" smtClean="0"/>
              <a:t> </a:t>
            </a:r>
            <a:r>
              <a:rPr lang="en-US" dirty="0"/>
              <a:t>9</a:t>
            </a:r>
            <a:r>
              <a:rPr lang="en-US" baseline="0" dirty="0" smtClean="0"/>
              <a:t> schools offer French immersion</a:t>
            </a:r>
          </a:p>
          <a:p>
            <a:pPr lvl="1"/>
            <a:endParaRPr lang="en-US" sz="800" baseline="0" dirty="0" smtClean="0"/>
          </a:p>
          <a:p>
            <a:pPr marL="800100" lvl="1" indent="-342900">
              <a:buFont typeface="Courier New" pitchFamily="49" charset="0"/>
              <a:buChar char="o"/>
            </a:pPr>
            <a:r>
              <a:rPr lang="en-US" dirty="0" smtClean="0"/>
              <a:t>3</a:t>
            </a:r>
            <a:r>
              <a:rPr lang="en-US" baseline="0" dirty="0" smtClean="0"/>
              <a:t> schools offer</a:t>
            </a:r>
            <a:r>
              <a:rPr lang="en-US" dirty="0" smtClean="0"/>
              <a:t> Aboriginal Language</a:t>
            </a:r>
            <a:r>
              <a:rPr lang="en-US" baseline="0" dirty="0" smtClean="0"/>
              <a:t> immersion programs at certain grade levels</a:t>
            </a:r>
          </a:p>
          <a:p>
            <a:pPr lvl="1"/>
            <a:endParaRPr lang="en-US" sz="800" baseline="0" dirty="0" smtClean="0"/>
          </a:p>
          <a:p>
            <a:pPr marL="800100" lvl="1" indent="-342900">
              <a:buFont typeface="Courier New" pitchFamily="49" charset="0"/>
              <a:buChar char="o"/>
            </a:pPr>
            <a:r>
              <a:rPr lang="en-US" baseline="0" dirty="0" smtClean="0"/>
              <a:t>2 schools are French First Language schools</a:t>
            </a:r>
            <a:endParaRPr lang="en-US" dirty="0" smtClean="0"/>
          </a:p>
          <a:p>
            <a:pPr marL="800100" lvl="1" indent="-342900">
              <a:buFont typeface="Courier New" pitchFamily="49" charset="0"/>
              <a:buChar char="o"/>
            </a:pPr>
            <a:endParaRPr lang="en-US" dirty="0" smtClean="0"/>
          </a:p>
          <a:p>
            <a:pPr marL="342900" indent="-342900">
              <a:buFont typeface="Courier New" pitchFamily="49" charset="0"/>
              <a:buChar char="o"/>
            </a:pPr>
            <a:endParaRPr lang="en-US" dirty="0"/>
          </a:p>
        </p:txBody>
      </p:sp>
      <p:pic>
        <p:nvPicPr>
          <p:cNvPr id="3074" name="Picture 2" descr="DJS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3" t="13093" r="-1"/>
          <a:stretch/>
        </p:blipFill>
        <p:spPr bwMode="auto">
          <a:xfrm>
            <a:off x="5297108" y="2438400"/>
            <a:ext cx="3372410" cy="22433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File:CS-02.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855" t="5427"/>
          <a:stretch/>
        </p:blipFill>
        <p:spPr bwMode="auto">
          <a:xfrm>
            <a:off x="5992009" y="76200"/>
            <a:ext cx="3028166" cy="22340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File:Lutsel K'e Dene School in Winter.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4349" y="4757906"/>
            <a:ext cx="3755826" cy="19624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0" name="Picture 8" descr="File:Chief Jimmy Bruneau Regional High School.jpg">
            <a:hlinkClick r:id="rId8"/>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0517" b="19073"/>
          <a:stretch/>
        </p:blipFill>
        <p:spPr bwMode="auto">
          <a:xfrm>
            <a:off x="838200" y="4362909"/>
            <a:ext cx="4114800" cy="21729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946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Our Students and Educators</a:t>
            </a:r>
            <a:endParaRPr lang="en-US" dirty="0"/>
          </a:p>
        </p:txBody>
      </p:sp>
      <p:sp>
        <p:nvSpPr>
          <p:cNvPr id="3" name="Content Placeholder 2"/>
          <p:cNvSpPr>
            <a:spLocks noGrp="1"/>
          </p:cNvSpPr>
          <p:nvPr>
            <p:ph idx="1"/>
          </p:nvPr>
        </p:nvSpPr>
        <p:spPr/>
        <p:txBody>
          <a:bodyPr/>
          <a:lstStyle/>
          <a:p>
            <a:pPr marL="0" indent="0">
              <a:buNone/>
            </a:pPr>
            <a:r>
              <a:rPr lang="en-US" sz="2400" u="sng" dirty="0" smtClean="0">
                <a:solidFill>
                  <a:schemeClr val="accent6">
                    <a:lumMod val="60000"/>
                    <a:lumOff val="40000"/>
                  </a:schemeClr>
                </a:solidFill>
              </a:rPr>
              <a:t>±8500 students across the entire NWT</a:t>
            </a:r>
          </a:p>
          <a:p>
            <a:pPr marL="0" indent="0">
              <a:buNone/>
            </a:pPr>
            <a:r>
              <a:rPr lang="en-US" sz="2000" dirty="0" smtClean="0"/>
              <a:t>65% of Aboriginal descent, representing the </a:t>
            </a:r>
          </a:p>
          <a:p>
            <a:pPr marL="0" indent="0">
              <a:buNone/>
            </a:pPr>
            <a:r>
              <a:rPr lang="en-US" sz="2000" dirty="0" smtClean="0"/>
              <a:t>9 official Aboriginal languages of the Territory</a:t>
            </a:r>
            <a:endParaRPr lang="en-US" dirty="0" smtClean="0"/>
          </a:p>
          <a:p>
            <a:pPr marL="914400" lvl="2" indent="0">
              <a:buNone/>
            </a:pPr>
            <a:endParaRPr lang="en-US" dirty="0" smtClean="0"/>
          </a:p>
          <a:p>
            <a:pPr marL="4056063" indent="-4056063"/>
            <a:endParaRPr lang="en-US" sz="2400" dirty="0" smtClean="0">
              <a:solidFill>
                <a:schemeClr val="accent6">
                  <a:lumMod val="60000"/>
                  <a:lumOff val="40000"/>
                </a:schemeClr>
              </a:solidFill>
            </a:endParaRPr>
          </a:p>
          <a:p>
            <a:pPr marL="4056063" indent="-4056063"/>
            <a:endParaRPr lang="en-US" sz="2400" dirty="0" smtClean="0">
              <a:solidFill>
                <a:schemeClr val="accent6">
                  <a:lumMod val="60000"/>
                  <a:lumOff val="40000"/>
                </a:schemeClr>
              </a:solidFill>
            </a:endParaRPr>
          </a:p>
          <a:p>
            <a:pPr marL="4056063" indent="-4056063"/>
            <a:r>
              <a:rPr lang="en-US" sz="2400" dirty="0" smtClean="0">
                <a:solidFill>
                  <a:schemeClr val="accent6">
                    <a:lumMod val="60000"/>
                    <a:lumOff val="40000"/>
                  </a:schemeClr>
                </a:solidFill>
              </a:rPr>
              <a:t>  </a:t>
            </a:r>
            <a:r>
              <a:rPr lang="en-US" sz="2400" u="sng" dirty="0" smtClean="0">
                <a:solidFill>
                  <a:schemeClr val="accent6">
                    <a:lumMod val="60000"/>
                    <a:lumOff val="40000"/>
                  </a:schemeClr>
                </a:solidFill>
              </a:rPr>
              <a:t>±</a:t>
            </a:r>
            <a:r>
              <a:rPr lang="en-US" sz="2400" u="sng" dirty="0">
                <a:solidFill>
                  <a:schemeClr val="accent6">
                    <a:lumMod val="60000"/>
                    <a:lumOff val="40000"/>
                  </a:schemeClr>
                </a:solidFill>
              </a:rPr>
              <a:t>7</a:t>
            </a:r>
            <a:r>
              <a:rPr lang="en-US" sz="2400" u="sng" dirty="0" smtClean="0">
                <a:solidFill>
                  <a:schemeClr val="accent6">
                    <a:lumMod val="60000"/>
                    <a:lumOff val="40000"/>
                  </a:schemeClr>
                </a:solidFill>
              </a:rPr>
              <a:t>00 educators in our schools</a:t>
            </a:r>
          </a:p>
          <a:p>
            <a:pPr marL="914400" lvl="2" indent="0">
              <a:buNone/>
            </a:pPr>
            <a:r>
              <a:rPr lang="en-US" sz="2000" dirty="0"/>
              <a:t>	</a:t>
            </a:r>
            <a:r>
              <a:rPr lang="en-US" sz="2000" dirty="0" smtClean="0"/>
              <a:t>		          approximately 85% which come 			          from elsewhere in the world, mostly 			          from Canadian provinces</a:t>
            </a:r>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t="3825" b="5647"/>
          <a:stretch/>
        </p:blipFill>
        <p:spPr bwMode="auto">
          <a:xfrm>
            <a:off x="381000" y="3665220"/>
            <a:ext cx="4191000" cy="2423160"/>
          </a:xfrm>
          <a:prstGeom prst="rect">
            <a:avLst/>
          </a:prstGeom>
          <a:ln>
            <a:noFill/>
          </a:ln>
          <a:effectLst>
            <a:softEdge rad="112500"/>
          </a:effectLst>
          <a:extLst>
            <a:ext uri="{53640926-AAD7-44D8-BBD7-CCE9431645EC}">
              <a14:shadowObscured xmlns:a14="http://schemas.microsoft.com/office/drawing/2010/main"/>
            </a:ext>
          </a:extLst>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5486400" y="1394012"/>
            <a:ext cx="2743200" cy="2034988"/>
          </a:xfrm>
          <a:prstGeom prst="rect">
            <a:avLst/>
          </a:prstGeom>
          <a:ln>
            <a:noFill/>
          </a:ln>
          <a:effectLst>
            <a:softEdge rad="112500"/>
          </a:effectLst>
        </p:spPr>
      </p:pic>
    </p:spTree>
    <p:extLst>
      <p:ext uri="{BB962C8B-B14F-4D97-AF65-F5344CB8AC3E}">
        <p14:creationId xmlns:p14="http://schemas.microsoft.com/office/powerpoint/2010/main" val="818907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40000"/>
                    <a:lumOff val="60000"/>
                  </a:schemeClr>
                </a:solidFill>
              </a:rPr>
              <a:t>Our Political Landscape</a:t>
            </a:r>
            <a:endParaRPr lang="en-US" dirty="0">
              <a:solidFill>
                <a:schemeClr val="accent6">
                  <a:lumMod val="40000"/>
                  <a:lumOff val="60000"/>
                </a:schemeClr>
              </a:solidFill>
            </a:endParaRPr>
          </a:p>
        </p:txBody>
      </p:sp>
      <p:sp>
        <p:nvSpPr>
          <p:cNvPr id="3" name="Text Placeholder 2"/>
          <p:cNvSpPr>
            <a:spLocks noGrp="1"/>
          </p:cNvSpPr>
          <p:nvPr>
            <p:ph type="body" idx="1"/>
          </p:nvPr>
        </p:nvSpPr>
        <p:spPr>
          <a:xfrm>
            <a:off x="417100" y="1189038"/>
            <a:ext cx="4040188" cy="639762"/>
          </a:xfrm>
        </p:spPr>
        <p:txBody>
          <a:bodyPr/>
          <a:lstStyle/>
          <a:p>
            <a:r>
              <a:rPr lang="en-US" dirty="0" smtClean="0"/>
              <a:t>Territorial Government</a:t>
            </a:r>
            <a:endParaRPr lang="en-US" dirty="0"/>
          </a:p>
        </p:txBody>
      </p:sp>
      <p:sp>
        <p:nvSpPr>
          <p:cNvPr id="4" name="Content Placeholder 3"/>
          <p:cNvSpPr>
            <a:spLocks noGrp="1"/>
          </p:cNvSpPr>
          <p:nvPr>
            <p:ph sz="half" idx="2"/>
          </p:nvPr>
        </p:nvSpPr>
        <p:spPr>
          <a:xfrm>
            <a:off x="4924773" y="1968420"/>
            <a:ext cx="4040188" cy="2034734"/>
          </a:xfrm>
          <a:ln>
            <a:solidFill>
              <a:schemeClr val="tx1"/>
            </a:solidFill>
          </a:ln>
        </p:spPr>
        <p:txBody>
          <a:bodyPr>
            <a:normAutofit fontScale="85000" lnSpcReduction="10000"/>
          </a:bodyPr>
          <a:lstStyle/>
          <a:p>
            <a:pPr>
              <a:spcAft>
                <a:spcPts val="600"/>
              </a:spcAft>
            </a:pPr>
            <a:r>
              <a:rPr lang="en-US" sz="2200" dirty="0" smtClean="0"/>
              <a:t>Many have modern land, resources &amp; self-government agreements (regional &amp; community)</a:t>
            </a:r>
          </a:p>
          <a:p>
            <a:pPr>
              <a:spcAft>
                <a:spcPts val="600"/>
              </a:spcAft>
            </a:pPr>
            <a:r>
              <a:rPr lang="en-US" sz="2200" dirty="0" smtClean="0"/>
              <a:t>Others are continuing to negotiate</a:t>
            </a:r>
          </a:p>
          <a:p>
            <a:pPr>
              <a:spcAft>
                <a:spcPts val="600"/>
              </a:spcAft>
            </a:pPr>
            <a:r>
              <a:rPr lang="en-US" sz="2200" dirty="0" smtClean="0"/>
              <a:t>Often regional and community level organization</a:t>
            </a:r>
            <a:endParaRPr lang="en-US" sz="2200" dirty="0"/>
          </a:p>
        </p:txBody>
      </p:sp>
      <p:sp>
        <p:nvSpPr>
          <p:cNvPr id="5" name="Text Placeholder 4"/>
          <p:cNvSpPr>
            <a:spLocks noGrp="1"/>
          </p:cNvSpPr>
          <p:nvPr>
            <p:ph type="body" sz="quarter" idx="3"/>
          </p:nvPr>
        </p:nvSpPr>
        <p:spPr>
          <a:xfrm>
            <a:off x="408443" y="4343400"/>
            <a:ext cx="4041775" cy="639762"/>
          </a:xfrm>
        </p:spPr>
        <p:txBody>
          <a:bodyPr/>
          <a:lstStyle/>
          <a:p>
            <a:r>
              <a:rPr lang="en-US" dirty="0" smtClean="0"/>
              <a:t>Municipal/Local Governments</a:t>
            </a:r>
            <a:endParaRPr lang="en-US" dirty="0"/>
          </a:p>
        </p:txBody>
      </p:sp>
      <p:sp>
        <p:nvSpPr>
          <p:cNvPr id="6" name="Content Placeholder 5"/>
          <p:cNvSpPr>
            <a:spLocks noGrp="1"/>
          </p:cNvSpPr>
          <p:nvPr>
            <p:ph sz="quarter" idx="4"/>
          </p:nvPr>
        </p:nvSpPr>
        <p:spPr>
          <a:xfrm>
            <a:off x="401442" y="5105400"/>
            <a:ext cx="4041775" cy="1447800"/>
          </a:xfrm>
          <a:ln>
            <a:solidFill>
              <a:schemeClr val="tx1"/>
            </a:solidFill>
          </a:ln>
        </p:spPr>
        <p:txBody>
          <a:bodyPr>
            <a:normAutofit/>
          </a:bodyPr>
          <a:lstStyle/>
          <a:p>
            <a:r>
              <a:rPr lang="en-US" sz="2000" dirty="0" smtClean="0"/>
              <a:t>Similar to rest of Canada</a:t>
            </a:r>
          </a:p>
          <a:p>
            <a:r>
              <a:rPr lang="en-US" sz="2000" dirty="0" smtClean="0"/>
              <a:t>In some communities, Aboriginal Governments provide municipal services</a:t>
            </a:r>
            <a:endParaRPr lang="en-US" sz="2000" dirty="0"/>
          </a:p>
        </p:txBody>
      </p:sp>
      <p:sp>
        <p:nvSpPr>
          <p:cNvPr id="7" name="Text Placeholder 2"/>
          <p:cNvSpPr txBox="1">
            <a:spLocks/>
          </p:cNvSpPr>
          <p:nvPr/>
        </p:nvSpPr>
        <p:spPr>
          <a:xfrm>
            <a:off x="5029200" y="1219200"/>
            <a:ext cx="404018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smtClean="0"/>
              <a:t>Aboriginal Governments</a:t>
            </a:r>
            <a:endParaRPr lang="en-US" dirty="0"/>
          </a:p>
        </p:txBody>
      </p:sp>
      <p:sp>
        <p:nvSpPr>
          <p:cNvPr id="8" name="Content Placeholder 3"/>
          <p:cNvSpPr txBox="1">
            <a:spLocks/>
          </p:cNvSpPr>
          <p:nvPr/>
        </p:nvSpPr>
        <p:spPr>
          <a:xfrm>
            <a:off x="417100" y="1922187"/>
            <a:ext cx="4040188" cy="2057400"/>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sz="1900" dirty="0" smtClean="0"/>
              <a:t>Consensus system</a:t>
            </a:r>
          </a:p>
          <a:p>
            <a:r>
              <a:rPr lang="en-US" sz="1900" dirty="0" smtClean="0"/>
              <a:t>19 MLAs</a:t>
            </a:r>
          </a:p>
          <a:p>
            <a:r>
              <a:rPr lang="en-US" sz="1900" dirty="0" smtClean="0"/>
              <a:t>Speaker, 7 Cabinet Members, 11 Regular Members</a:t>
            </a:r>
          </a:p>
          <a:p>
            <a:r>
              <a:rPr lang="en-US" sz="1900" dirty="0" smtClean="0"/>
              <a:t>Transparency not seen in provincial governments</a:t>
            </a:r>
          </a:p>
          <a:p>
            <a:endParaRPr lang="en-US" dirty="0"/>
          </a:p>
        </p:txBody>
      </p:sp>
      <p:sp>
        <p:nvSpPr>
          <p:cNvPr id="9" name="TextBox 8"/>
          <p:cNvSpPr txBox="1"/>
          <p:nvPr/>
        </p:nvSpPr>
        <p:spPr>
          <a:xfrm rot="715037">
            <a:off x="4792710" y="5181427"/>
            <a:ext cx="4513166" cy="830997"/>
          </a:xfrm>
          <a:prstGeom prst="rect">
            <a:avLst/>
          </a:prstGeom>
          <a:noFill/>
        </p:spPr>
        <p:txBody>
          <a:bodyPr wrap="square" rtlCol="0">
            <a:spAutoFit/>
          </a:bodyPr>
          <a:lstStyle/>
          <a:p>
            <a:r>
              <a:rPr lang="en-US" sz="2400" dirty="0" smtClean="0"/>
              <a:t>1 Federal Member of Parliament</a:t>
            </a:r>
          </a:p>
          <a:p>
            <a:r>
              <a:rPr lang="en-US" sz="2400" dirty="0" smtClean="0"/>
              <a:t>1 Senator</a:t>
            </a:r>
            <a:endParaRPr lang="en-US" sz="2400" dirty="0"/>
          </a:p>
        </p:txBody>
      </p:sp>
    </p:spTree>
    <p:extLst>
      <p:ext uri="{BB962C8B-B14F-4D97-AF65-F5344CB8AC3E}">
        <p14:creationId xmlns:p14="http://schemas.microsoft.com/office/powerpoint/2010/main" val="321084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dirty="0" smtClean="0"/>
              <a:t>The Educational Context </a:t>
            </a:r>
            <a:br>
              <a:rPr lang="en-US" dirty="0" smtClean="0"/>
            </a:br>
            <a:r>
              <a:rPr lang="en-US" sz="3100" dirty="0" smtClean="0">
                <a:solidFill>
                  <a:schemeClr val="accent6">
                    <a:lumMod val="60000"/>
                    <a:lumOff val="40000"/>
                  </a:schemeClr>
                </a:solidFill>
              </a:rPr>
              <a:t>~ System of education past &amp; present</a:t>
            </a:r>
            <a:endParaRPr lang="en-US" sz="3100" dirty="0">
              <a:solidFill>
                <a:schemeClr val="accent6">
                  <a:lumMod val="60000"/>
                  <a:lumOff val="40000"/>
                </a:schemeClr>
              </a:solidFill>
            </a:endParaRPr>
          </a:p>
        </p:txBody>
      </p:sp>
      <p:sp>
        <p:nvSpPr>
          <p:cNvPr id="5" name="Content Placeholder 4"/>
          <p:cNvSpPr>
            <a:spLocks noGrp="1"/>
          </p:cNvSpPr>
          <p:nvPr>
            <p:ph idx="1"/>
          </p:nvPr>
        </p:nvSpPr>
        <p:spPr>
          <a:xfrm>
            <a:off x="476922" y="1984786"/>
            <a:ext cx="8229600" cy="3958814"/>
          </a:xfrm>
        </p:spPr>
        <p:txBody>
          <a:bodyPr>
            <a:normAutofit lnSpcReduction="10000"/>
          </a:bodyPr>
          <a:lstStyle/>
          <a:p>
            <a:pPr>
              <a:spcBef>
                <a:spcPts val="0"/>
              </a:spcBef>
            </a:pPr>
            <a:endParaRPr lang="en-US" sz="2000" dirty="0" smtClean="0"/>
          </a:p>
          <a:p>
            <a:pPr>
              <a:spcBef>
                <a:spcPts val="0"/>
              </a:spcBef>
            </a:pPr>
            <a:endParaRPr lang="en-US" sz="2000" dirty="0"/>
          </a:p>
          <a:p>
            <a:pPr>
              <a:spcBef>
                <a:spcPts val="0"/>
              </a:spcBef>
            </a:pPr>
            <a:r>
              <a:rPr lang="en-US" sz="2000" dirty="0" smtClean="0"/>
              <a:t>Education has always been a priority.</a:t>
            </a:r>
          </a:p>
          <a:p>
            <a:pPr lvl="2">
              <a:spcBef>
                <a:spcPts val="0"/>
              </a:spcBef>
              <a:buFont typeface="Courier New" pitchFamily="49" charset="0"/>
              <a:buChar char="o"/>
            </a:pPr>
            <a:r>
              <a:rPr lang="en-US" sz="2000" dirty="0" smtClean="0"/>
              <a:t>Duty of entire community</a:t>
            </a:r>
          </a:p>
          <a:p>
            <a:pPr lvl="2">
              <a:spcBef>
                <a:spcPts val="0"/>
              </a:spcBef>
              <a:buFont typeface="Courier New" pitchFamily="49" charset="0"/>
              <a:buChar char="o"/>
            </a:pPr>
            <a:r>
              <a:rPr lang="en-US" sz="2000" dirty="0" smtClean="0"/>
              <a:t>Elders as teachers</a:t>
            </a:r>
          </a:p>
          <a:p>
            <a:pPr lvl="2">
              <a:spcBef>
                <a:spcPts val="0"/>
              </a:spcBef>
              <a:buFont typeface="Courier New" pitchFamily="49" charset="0"/>
              <a:buChar char="o"/>
            </a:pPr>
            <a:endParaRPr lang="en-US" sz="2000" dirty="0"/>
          </a:p>
          <a:p>
            <a:pPr marL="0" lvl="2" indent="0">
              <a:spcBef>
                <a:spcPts val="0"/>
              </a:spcBef>
              <a:buNone/>
            </a:pPr>
            <a:r>
              <a:rPr lang="en-US" sz="2000" dirty="0" smtClean="0">
                <a:solidFill>
                  <a:schemeClr val="accent3">
                    <a:lumMod val="60000"/>
                    <a:lumOff val="40000"/>
                  </a:schemeClr>
                </a:solidFill>
              </a:rPr>
              <a:t>1800s - Formal education system came through missionaries</a:t>
            </a:r>
          </a:p>
          <a:p>
            <a:pPr marL="0" lvl="2" indent="0">
              <a:spcBef>
                <a:spcPts val="0"/>
              </a:spcBef>
              <a:buNone/>
            </a:pPr>
            <a:r>
              <a:rPr lang="en-US" sz="2000" dirty="0">
                <a:solidFill>
                  <a:schemeClr val="accent3">
                    <a:lumMod val="60000"/>
                    <a:lumOff val="40000"/>
                  </a:schemeClr>
                </a:solidFill>
              </a:rPr>
              <a:t>	</a:t>
            </a:r>
            <a:r>
              <a:rPr lang="en-US" sz="2000" dirty="0" smtClean="0">
                <a:solidFill>
                  <a:schemeClr val="accent3">
                    <a:lumMod val="60000"/>
                    <a:lumOff val="40000"/>
                  </a:schemeClr>
                </a:solidFill>
              </a:rPr>
              <a:t>* History of Residential Schooling</a:t>
            </a:r>
          </a:p>
          <a:p>
            <a:pPr marL="0" lvl="2" indent="0">
              <a:spcBef>
                <a:spcPts val="0"/>
              </a:spcBef>
              <a:buNone/>
            </a:pPr>
            <a:endParaRPr lang="en-US" sz="2000" dirty="0" smtClean="0"/>
          </a:p>
          <a:p>
            <a:pPr marL="0" lvl="2" indent="0">
              <a:spcBef>
                <a:spcPts val="0"/>
              </a:spcBef>
              <a:buNone/>
            </a:pPr>
            <a:r>
              <a:rPr lang="en-US" sz="2000" dirty="0" smtClean="0"/>
              <a:t>1980s - School boards established </a:t>
            </a:r>
          </a:p>
          <a:p>
            <a:pPr marL="0" lvl="2" indent="0">
              <a:spcBef>
                <a:spcPts val="0"/>
              </a:spcBef>
              <a:buNone/>
            </a:pPr>
            <a:endParaRPr lang="en-US" sz="2000" dirty="0" smtClean="0"/>
          </a:p>
          <a:p>
            <a:pPr marL="0" lvl="2" indent="0">
              <a:spcBef>
                <a:spcPts val="0"/>
              </a:spcBef>
              <a:buNone/>
            </a:pPr>
            <a:r>
              <a:rPr lang="en-US" sz="2000" dirty="0" smtClean="0">
                <a:solidFill>
                  <a:schemeClr val="accent3">
                    <a:lumMod val="60000"/>
                    <a:lumOff val="40000"/>
                  </a:schemeClr>
                </a:solidFill>
              </a:rPr>
              <a:t>1990s - District Education Authorities (DEA) </a:t>
            </a:r>
            <a:r>
              <a:rPr lang="en-US" sz="2000" dirty="0">
                <a:solidFill>
                  <a:schemeClr val="accent3">
                    <a:lumMod val="60000"/>
                    <a:lumOff val="40000"/>
                  </a:schemeClr>
                </a:solidFill>
              </a:rPr>
              <a:t>established at the </a:t>
            </a:r>
            <a:r>
              <a:rPr lang="en-US" sz="2000" dirty="0" smtClean="0">
                <a:solidFill>
                  <a:schemeClr val="accent3">
                    <a:lumMod val="60000"/>
                    <a:lumOff val="40000"/>
                  </a:schemeClr>
                </a:solidFill>
              </a:rPr>
              <a:t>	community level and District Education Councils (DECs) </a:t>
            </a:r>
          </a:p>
          <a:p>
            <a:pPr marL="0" lvl="2" indent="0">
              <a:spcBef>
                <a:spcPts val="0"/>
              </a:spcBef>
              <a:buNone/>
            </a:pPr>
            <a:r>
              <a:rPr lang="en-US" sz="2000" dirty="0">
                <a:solidFill>
                  <a:schemeClr val="accent3">
                    <a:lumMod val="60000"/>
                    <a:lumOff val="40000"/>
                  </a:schemeClr>
                </a:solidFill>
              </a:rPr>
              <a:t>	</a:t>
            </a:r>
            <a:r>
              <a:rPr lang="en-US" sz="2000" dirty="0" smtClean="0">
                <a:solidFill>
                  <a:schemeClr val="accent3">
                    <a:lumMod val="60000"/>
                    <a:lumOff val="40000"/>
                  </a:schemeClr>
                </a:solidFill>
              </a:rPr>
              <a:t>at the regional levels</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6096000" y="152400"/>
            <a:ext cx="2590800" cy="1828800"/>
          </a:xfrm>
          <a:prstGeom prst="rect">
            <a:avLst/>
          </a:prstGeom>
          <a:ln>
            <a:noFill/>
          </a:ln>
          <a:effectLst>
            <a:softEdge rad="112500"/>
          </a:effectLst>
        </p:spPr>
      </p:pic>
    </p:spTree>
    <p:extLst>
      <p:ext uri="{BB962C8B-B14F-4D97-AF65-F5344CB8AC3E}">
        <p14:creationId xmlns:p14="http://schemas.microsoft.com/office/powerpoint/2010/main" val="77584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76026" y="762000"/>
            <a:ext cx="8229600" cy="1143000"/>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endParaRPr lang="en-US" dirty="0"/>
          </a:p>
        </p:txBody>
      </p:sp>
      <p:sp>
        <p:nvSpPr>
          <p:cNvPr id="9" name="Title 1"/>
          <p:cNvSpPr txBox="1">
            <a:spLocks/>
          </p:cNvSpPr>
          <p:nvPr/>
        </p:nvSpPr>
        <p:spPr>
          <a:xfrm>
            <a:off x="914400" y="631825"/>
            <a:ext cx="6781800" cy="7016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accent6">
                    <a:lumMod val="40000"/>
                    <a:lumOff val="60000"/>
                  </a:schemeClr>
                </a:solidFill>
              </a:rPr>
              <a:t>NWT High School Graduation Rates</a:t>
            </a:r>
            <a:endParaRPr lang="en-US" sz="3600" dirty="0">
              <a:solidFill>
                <a:schemeClr val="accent6">
                  <a:lumMod val="40000"/>
                  <a:lumOff val="60000"/>
                </a:schemeClr>
              </a:solidFill>
            </a:endParaRPr>
          </a:p>
        </p:txBody>
      </p:sp>
      <p:sp>
        <p:nvSpPr>
          <p:cNvPr id="11" name="Footer Placeholder 3"/>
          <p:cNvSpPr txBox="1">
            <a:spLocks/>
          </p:cNvSpPr>
          <p:nvPr/>
        </p:nvSpPr>
        <p:spPr>
          <a:xfrm>
            <a:off x="1008031" y="6090702"/>
            <a:ext cx="7698432"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200" b="1" kern="1200">
                <a:solidFill>
                  <a:schemeClr val="tx2">
                    <a:lumMod val="90000"/>
                    <a:lumOff val="10000"/>
                  </a:schemeClr>
                </a:solidFill>
                <a:latin typeface="Arial" pitchFamily="-110" charset="0"/>
                <a:ea typeface="ＭＳ Ｐゴシック" pitchFamily="-110" charset="-128"/>
                <a:cs typeface="ＭＳ Ｐゴシック" pitchFamily="-110" charset="-128"/>
              </a:defRPr>
            </a:lvl1pPr>
            <a:lvl2pPr marL="457200" algn="l" defTabSz="457200"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defRPr/>
            </a:pPr>
            <a:r>
              <a:rPr lang="en-US" b="0" dirty="0" smtClean="0">
                <a:solidFill>
                  <a:schemeClr val="tx1"/>
                </a:solidFill>
                <a:latin typeface="+mn-lt"/>
              </a:rPr>
              <a:t>Source: Department of Education, Culture and Employment; NWT Bureau of Statistics Population Estimates</a:t>
            </a:r>
            <a:endParaRPr lang="en-US" b="0" dirty="0">
              <a:solidFill>
                <a:schemeClr val="tx1"/>
              </a:solidFill>
              <a:latin typeface="+mn-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46125438"/>
              </p:ext>
            </p:extLst>
          </p:nvPr>
        </p:nvGraphicFramePr>
        <p:xfrm>
          <a:off x="439182" y="1564739"/>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5854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dirty="0" smtClean="0">
                <a:solidFill>
                  <a:schemeClr val="accent3">
                    <a:lumMod val="40000"/>
                    <a:lumOff val="60000"/>
                  </a:schemeClr>
                </a:solidFill>
              </a:rPr>
              <a:t>Grade 3,6,9 English Language Arts </a:t>
            </a:r>
            <a:r>
              <a:rPr lang="en-US" sz="3600" dirty="0" smtClean="0"/>
              <a:t>Percentage of students at or above </a:t>
            </a:r>
            <a:br>
              <a:rPr lang="en-US" sz="3600" dirty="0" smtClean="0"/>
            </a:br>
            <a:r>
              <a:rPr lang="en-US" sz="3600" dirty="0" smtClean="0"/>
              <a:t>acceptable standard  </a:t>
            </a:r>
            <a:endParaRPr lang="en-US" sz="3600" dirty="0"/>
          </a:p>
        </p:txBody>
      </p:sp>
      <p:graphicFrame>
        <p:nvGraphicFramePr>
          <p:cNvPr id="4" name="Content Placeholder 3" title="2011 AAT Results for Enlish Language Arts (ELA)"/>
          <p:cNvGraphicFramePr>
            <a:graphicFrameLocks noGrp="1"/>
          </p:cNvGraphicFramePr>
          <p:nvPr>
            <p:ph idx="1"/>
            <p:extLst>
              <p:ext uri="{D42A27DB-BD31-4B8C-83A1-F6EECF244321}">
                <p14:modId xmlns:p14="http://schemas.microsoft.com/office/powerpoint/2010/main" val="2400250071"/>
              </p:ext>
            </p:extLst>
          </p:nvPr>
        </p:nvGraphicFramePr>
        <p:xfrm>
          <a:off x="533400" y="15240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1995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71481" y="5463341"/>
            <a:ext cx="5019939" cy="646331"/>
          </a:xfrm>
          <a:prstGeom prst="rect">
            <a:avLst/>
          </a:prstGeom>
          <a:noFill/>
        </p:spPr>
        <p:txBody>
          <a:bodyPr wrap="square" rtlCol="0">
            <a:spAutoFit/>
          </a:bodyPr>
          <a:lstStyle/>
          <a:p>
            <a:r>
              <a:rPr lang="en-US" dirty="0" smtClean="0"/>
              <a:t>3085 of 8356 students (37%) have identified needs leading to their current educational programming</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159823636"/>
              </p:ext>
            </p:extLst>
          </p:nvPr>
        </p:nvGraphicFramePr>
        <p:xfrm>
          <a:off x="786255" y="260921"/>
          <a:ext cx="7743670" cy="60433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2570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798</TotalTime>
  <Words>2994</Words>
  <Application>Microsoft Office PowerPoint</Application>
  <PresentationFormat>On-screen Show (4:3)</PresentationFormat>
  <Paragraphs>299</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Education in the NWT</vt:lpstr>
      <vt:lpstr>The lay of the land</vt:lpstr>
      <vt:lpstr>Our schools</vt:lpstr>
      <vt:lpstr> Our Students and Educators</vt:lpstr>
      <vt:lpstr>Our Political Landscape</vt:lpstr>
      <vt:lpstr>The Educational Context  ~ System of education past &amp; present</vt:lpstr>
      <vt:lpstr>PowerPoint Presentation</vt:lpstr>
      <vt:lpstr>Grade 3,6,9 English Language Arts Percentage of students at or above  acceptable standard  </vt:lpstr>
      <vt:lpstr>PowerPoint Presentation</vt:lpstr>
      <vt:lpstr>PowerPoint Presentation</vt:lpstr>
      <vt:lpstr>PowerPoint Presentation</vt:lpstr>
      <vt:lpstr>NWT Average Attendance 2007-2016</vt:lpstr>
      <vt:lpstr>Students with 90% or Higher Attendance Rates (2007-2015)</vt:lpstr>
      <vt:lpstr>Our Educational Context </vt:lpstr>
      <vt:lpstr>NWT Education Renewal </vt:lpstr>
      <vt:lpstr>Foundational Statements:  the filter for our work</vt:lpstr>
      <vt:lpstr>Education Renewal ~ the Initiatives</vt:lpstr>
      <vt:lpstr>Taking steady, sustainable, measured steps</vt:lpstr>
      <vt:lpstr>You and Your Students</vt:lpstr>
    </vt:vector>
  </TitlesOfParts>
  <Company>GNWT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in the NWT</dc:title>
  <dc:creator>Sophie Call</dc:creator>
  <cp:lastModifiedBy>Colleen Eckert</cp:lastModifiedBy>
  <cp:revision>55</cp:revision>
  <cp:lastPrinted>2017-08-15T06:18:50Z</cp:lastPrinted>
  <dcterms:created xsi:type="dcterms:W3CDTF">2015-08-13T14:14:45Z</dcterms:created>
  <dcterms:modified xsi:type="dcterms:W3CDTF">2017-08-15T06:19:17Z</dcterms:modified>
</cp:coreProperties>
</file>