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2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18"/>
  </p:notesMasterIdLst>
  <p:handoutMasterIdLst>
    <p:handoutMasterId r:id="rId19"/>
  </p:handoutMasterIdLst>
  <p:sldIdLst>
    <p:sldId id="279" r:id="rId8"/>
    <p:sldId id="288" r:id="rId9"/>
    <p:sldId id="283" r:id="rId10"/>
    <p:sldId id="289" r:id="rId11"/>
    <p:sldId id="280" r:id="rId12"/>
    <p:sldId id="281" r:id="rId13"/>
    <p:sldId id="282" r:id="rId14"/>
    <p:sldId id="284" r:id="rId15"/>
    <p:sldId id="286" r:id="rId16"/>
    <p:sldId id="287" r:id="rId17"/>
  </p:sldIdLst>
  <p:sldSz cx="9144000" cy="6858000" type="screen4x3"/>
  <p:notesSz cx="7010400" cy="92964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3" autoAdjust="0"/>
    <p:restoredTop sz="69500" autoAdjust="0"/>
  </p:normalViewPr>
  <p:slideViewPr>
    <p:cSldViewPr>
      <p:cViewPr>
        <p:scale>
          <a:sx n="66" d="100"/>
          <a:sy n="66" d="100"/>
        </p:scale>
        <p:origin x="-136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6FB984-5012-FB47-8969-0ACD7D6EB804}" type="datetime1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EB312B-848A-284F-9978-3AD444097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0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EDCB818E-0847-6444-9C53-025DE843508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176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568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1955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15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5637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CB818E-0847-6444-9C53-025DE8435085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997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1026" name="Picture 2" descr="C:\Users\blake_wile\Pictures\Partnership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" y="-611451"/>
            <a:ext cx="9144000" cy="67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owerpoint_templates_page2_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2174"/>
            <a:ext cx="9168063" cy="74601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781800" cy="4572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Aug. 16, 2016,    Blake Wile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1" y="3505200"/>
            <a:ext cx="8907379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Education, Culture &amp; Employment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2FF2-0D17-364B-97D5-30CD39FB544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9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F01C6-D40B-F34D-AD5E-D8409978818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6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4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23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3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4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04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3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B2C6-C152-4D46-82C9-B817407260E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06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8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9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1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4" name="Picture 3" descr="Powerpoint_templates_page2_117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" y="0"/>
            <a:ext cx="9131676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8763000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400800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Date:                       Name: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5D8E-00DF-744D-97C1-8D4B4DD144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4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EF8C93-AC11-AF46-A36E-5CEC9F6713B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0CAC76-2916-394C-9473-000F0D825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3" name="Picture 2" descr="Powerpoint_templates_page2_11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" y="0"/>
            <a:ext cx="9131676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8763000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400800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Date:                       Name: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A6274-BAD7-5F49-B540-94832EDADBD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07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4037B-DBD8-CF42-A213-3F2FAFE83B3B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5A3BBC-6892-6944-A52D-370C17B22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4" name="Picture 3" descr="Powerpoint_templates_page2_19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" y="0"/>
            <a:ext cx="9131676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8763000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400800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Date:                       Name: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9F40F-E5E1-DA4F-9120-6B940EBF72C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5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1A53DF-AADB-7146-BB51-F0166877E07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7B9607-E603-FF4B-8D6E-921FFB3D7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2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4" name="Picture 3" descr="Powerpoint_templates_page2_15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" y="0"/>
            <a:ext cx="9131676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8763000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400800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Date:                       Name: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7119-9AD5-9840-8D4A-2B837FA24E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7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3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871086-3022-3C45-A8C4-98856BD1D13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AA8772-87A8-A34C-BD67-A59B873F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5"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  <p:pic>
        <p:nvPicPr>
          <p:cNvPr id="4" name="Picture 3" descr="Powerpoint_templates_page2_12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" y="0"/>
            <a:ext cx="9131676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8763000" cy="1447800"/>
          </a:xfrm>
        </p:spPr>
        <p:txBody>
          <a:bodyPr/>
          <a:lstStyle>
            <a:lvl1pPr algn="r">
              <a:defRPr baseline="0"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5029200"/>
            <a:ext cx="6400800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Date:                       Name:</a:t>
            </a:r>
            <a:endParaRPr lang="en-US" dirty="0"/>
          </a:p>
        </p:txBody>
      </p:sp>
      <p:pic>
        <p:nvPicPr>
          <p:cNvPr id="7" name="Picture 6" descr="Government of NW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943600"/>
            <a:ext cx="2362200" cy="3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82246-0BE1-E94F-A4F1-CE272BB223D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2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35FD5-35B1-7142-9B59-C0A48B6DCEA3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46AFF-D814-DC43-990E-929E8C801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69DB5-20DC-AC45-A852-5AB00F49E93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4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DCA97-63AC-A441-AEB5-EC11CF8F8AD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6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2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50EB89E-05E0-E84F-80F6-36D88898F95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3" name="Picture 2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B8623-E939-47B7-BA2D-C5994153B9BE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F920-32FC-4CE3-AD18-31A090FB9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8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18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50EB89E-05E0-E84F-80F6-36D88898F95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3" name="Picture 12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14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50EB89E-05E0-E84F-80F6-36D88898F95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2" name="Picture 11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10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50EB89E-05E0-E84F-80F6-36D88898F95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2" name="Picture 11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6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50EB89E-05E0-E84F-80F6-36D88898F95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2" name="Picture 11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templates_page2_122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229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6" name="Picture 5" descr="Government of NWT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95063"/>
            <a:ext cx="2058462" cy="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2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2.0/" TargetMode="External"/><Relationship Id="rId5" Type="http://schemas.openxmlformats.org/officeDocument/2006/relationships/hyperlink" Target="https://www.flickr.com/photos/derekbruff/" TargetMode="External"/><Relationship Id="rId4" Type="http://schemas.openxmlformats.org/officeDocument/2006/relationships/hyperlink" Target="https://www.flickr.com/photos/derekbruff/5583561290/sizes/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elessnomore/6967344205/sizes/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creativecommons.org/licenses/by-nc-nd/2.0/" TargetMode="External"/><Relationship Id="rId4" Type="http://schemas.openxmlformats.org/officeDocument/2006/relationships/hyperlink" Target="https://www.flickr.com/photos/uselessnomor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atchard/7634604714/sizes/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hyperlink" Target="https://creativecommons.org/licenses/by-nd/2.0/" TargetMode="External"/><Relationship Id="rId4" Type="http://schemas.openxmlformats.org/officeDocument/2006/relationships/hyperlink" Target="https://www.flickr.com/photos/hatchard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gov.nt.ca/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Education, Culture &amp; Employment: </a:t>
            </a:r>
            <a:r>
              <a:rPr lang="en-US" sz="2800" dirty="0" smtClean="0"/>
              <a:t>Instruction &amp; School Services (ISS): Curriculum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923972"/>
            <a:ext cx="6781800" cy="457200"/>
          </a:xfrm>
        </p:spPr>
        <p:txBody>
          <a:bodyPr/>
          <a:lstStyle/>
          <a:p>
            <a:r>
              <a:rPr lang="en-US" dirty="0"/>
              <a:t>Blake Wile </a:t>
            </a:r>
            <a:r>
              <a:rPr lang="en-US" dirty="0" smtClean="0"/>
              <a:t>, Aug. </a:t>
            </a:r>
            <a:r>
              <a:rPr lang="en-US" smtClean="0"/>
              <a:t>15, 2017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714056"/>
            <a:ext cx="4953000" cy="4000944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Education Renewal &gt; Curriculum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648199"/>
          </a:xfrm>
        </p:spPr>
        <p:txBody>
          <a:bodyPr/>
          <a:lstStyle/>
          <a:p>
            <a:r>
              <a:rPr lang="en-US" sz="2400" b="1" dirty="0" smtClean="0">
                <a:latin typeface="Cambria" pitchFamily="18" charset="0"/>
              </a:rPr>
              <a:t>Curricular Framework 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(under development)</a:t>
            </a:r>
          </a:p>
          <a:p>
            <a:pPr marL="0" indent="0">
              <a:buNone/>
            </a:pPr>
            <a:endParaRPr lang="en-US" sz="900" dirty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Health &amp; Wellness Curriculum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(under development)</a:t>
            </a:r>
          </a:p>
          <a:p>
            <a:pPr marL="0" indent="0">
              <a:buNone/>
            </a:pPr>
            <a:endParaRPr lang="en-US" sz="10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Other curricula impacted 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(Northern Studies 20, PK-Kindergarten, Aboriginal Language)</a:t>
            </a:r>
          </a:p>
          <a:p>
            <a:pPr>
              <a:lnSpc>
                <a:spcPct val="150000"/>
              </a:lnSpc>
            </a:pPr>
            <a:endParaRPr lang="en-US" sz="2400" b="1" dirty="0" smtClean="0">
              <a:latin typeface="Cambria" pitchFamily="18" charset="0"/>
            </a:endParaRPr>
          </a:p>
          <a:p>
            <a:endParaRPr lang="en-US" sz="1800" b="1" dirty="0">
              <a:latin typeface="Cambria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684">
            <a:off x="3505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Welcome to Yellowknife!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30" y="1676401"/>
            <a:ext cx="2654970" cy="4017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/>
          <a:stretch/>
        </p:blipFill>
        <p:spPr>
          <a:xfrm>
            <a:off x="1383630" y="1676400"/>
            <a:ext cx="3733800" cy="40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Curriculum Coordinators - Yellowknife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276600" cy="4648199"/>
          </a:xfrm>
        </p:spPr>
        <p:txBody>
          <a:bodyPr/>
          <a:lstStyle/>
          <a:p>
            <a:endParaRPr lang="en-US" sz="2400" b="1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10-12 staff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(former school-based educators)</a:t>
            </a: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Yellowknife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</a:t>
            </a:r>
            <a:r>
              <a:rPr lang="en-US" sz="1800" dirty="0" err="1">
                <a:latin typeface="Cambria" pitchFamily="18" charset="0"/>
              </a:rPr>
              <a:t>Lahm</a:t>
            </a:r>
            <a:r>
              <a:rPr lang="en-US" sz="1800" dirty="0">
                <a:latin typeface="Cambria" pitchFamily="18" charset="0"/>
              </a:rPr>
              <a:t> Ridge </a:t>
            </a:r>
            <a:r>
              <a:rPr lang="en-US" sz="1800" dirty="0" smtClean="0">
                <a:latin typeface="Cambria" pitchFamily="18" charset="0"/>
              </a:rPr>
              <a:t>Tower)</a:t>
            </a: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In-servicing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(Regional on invitation;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Online; always through board </a:t>
            </a:r>
            <a:r>
              <a:rPr lang="en-US" sz="1800" dirty="0" err="1" smtClean="0">
                <a:latin typeface="Cambria" pitchFamily="18" charset="0"/>
              </a:rPr>
              <a:t>curr</a:t>
            </a:r>
            <a:r>
              <a:rPr lang="en-US" sz="1800" dirty="0" smtClean="0">
                <a:latin typeface="Cambria" pitchFamily="18" charset="0"/>
              </a:rPr>
              <a:t>. leaders)</a:t>
            </a:r>
            <a:endParaRPr lang="en-US" sz="1800" dirty="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latin typeface="Cambria" pitchFamily="18" charset="0"/>
            </a:endParaRPr>
          </a:p>
          <a:p>
            <a:endParaRPr lang="en-US" sz="1800" b="1" dirty="0"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5181600" cy="34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What is Curriculum?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733800" cy="4648199"/>
          </a:xfrm>
        </p:spPr>
        <p:txBody>
          <a:bodyPr/>
          <a:lstStyle/>
          <a:p>
            <a:r>
              <a:rPr lang="en-US" sz="2400" b="1" dirty="0" smtClean="0">
                <a:latin typeface="Cambria" pitchFamily="18" charset="0"/>
              </a:rPr>
              <a:t>Etymology</a:t>
            </a:r>
          </a:p>
          <a:p>
            <a:pPr marL="0" indent="0">
              <a:buNone/>
            </a:pPr>
            <a:r>
              <a:rPr lang="en-US" sz="16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("</a:t>
            </a:r>
            <a:r>
              <a:rPr lang="en-US" sz="1800" dirty="0">
                <a:latin typeface="Cambria" pitchFamily="18" charset="0"/>
              </a:rPr>
              <a:t>a running, course, career" </a:t>
            </a:r>
          </a:p>
          <a:p>
            <a:pPr marL="0" indent="0">
              <a:buNone/>
            </a:pPr>
            <a:r>
              <a:rPr lang="en-US" sz="1800" dirty="0">
                <a:latin typeface="Cambria" pitchFamily="18" charset="0"/>
              </a:rPr>
              <a:t>a</a:t>
            </a:r>
            <a:r>
              <a:rPr lang="en-US" sz="1800" dirty="0" smtClean="0">
                <a:latin typeface="Cambria" pitchFamily="18" charset="0"/>
              </a:rPr>
              <a:t>lso, </a:t>
            </a:r>
            <a:r>
              <a:rPr lang="en-US" sz="1800" dirty="0">
                <a:latin typeface="Cambria" pitchFamily="18" charset="0"/>
              </a:rPr>
              <a:t>"a fast chariot, racing </a:t>
            </a:r>
            <a:r>
              <a:rPr lang="en-US" sz="1800" dirty="0" smtClean="0">
                <a:latin typeface="Cambria" pitchFamily="18" charset="0"/>
              </a:rPr>
              <a:t>car”)</a:t>
            </a:r>
          </a:p>
          <a:p>
            <a:pPr marL="0" indent="0">
              <a:buNone/>
            </a:pPr>
            <a:endParaRPr lang="en-US" sz="105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Modern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(content of one course, sum of all course offerings, etc.)</a:t>
            </a:r>
          </a:p>
          <a:p>
            <a:pPr marL="0" indent="0">
              <a:buNone/>
            </a:pPr>
            <a:endParaRPr lang="en-US" sz="105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“Planned” </a:t>
            </a:r>
            <a:r>
              <a:rPr lang="en-US" sz="2400" b="1" i="1" dirty="0" smtClean="0">
                <a:latin typeface="Cambria" pitchFamily="18" charset="0"/>
              </a:rPr>
              <a:t>&amp; </a:t>
            </a:r>
            <a:r>
              <a:rPr lang="en-US" sz="2400" b="1" dirty="0" smtClean="0">
                <a:latin typeface="Cambria" pitchFamily="18" charset="0"/>
              </a:rPr>
              <a:t>“Lived”</a:t>
            </a:r>
          </a:p>
          <a:p>
            <a:pPr marL="0" indent="0">
              <a:buNone/>
            </a:pPr>
            <a:endParaRPr lang="en-US" sz="105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The </a:t>
            </a:r>
            <a:r>
              <a:rPr lang="en-US" sz="2400" b="1" dirty="0">
                <a:latin typeface="Cambria" pitchFamily="18" charset="0"/>
              </a:rPr>
              <a:t>good life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(in various NWT contexts)</a:t>
            </a:r>
            <a:endParaRPr lang="en-US" sz="1800" dirty="0">
              <a:latin typeface="Cambria" pitchFamily="18" charset="0"/>
            </a:endParaRPr>
          </a:p>
          <a:p>
            <a:pPr marL="0" indent="0">
              <a:buNone/>
            </a:pPr>
            <a:endParaRPr lang="en-US" sz="1100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 smtClean="0">
              <a:latin typeface="Cambria" pitchFamily="18" charset="0"/>
            </a:endParaRPr>
          </a:p>
          <a:p>
            <a:endParaRPr lang="en-US" sz="1800" b="1" dirty="0"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36295"/>
            <a:ext cx="3143572" cy="40918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92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Approaches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0" cy="3733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Adopt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(as is)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Adapt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(edit, annotate, portions)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Original</a:t>
            </a:r>
            <a:endParaRPr lang="en-US" sz="2400" dirty="0" smtClean="0">
              <a:latin typeface="Cambria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(from scratch)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52600"/>
            <a:ext cx="497840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5486400"/>
            <a:ext cx="497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hlinkClick r:id="rId4"/>
              </a:rPr>
              <a:t>Image </a:t>
            </a:r>
            <a:r>
              <a:rPr lang="en-US" sz="1050" dirty="0" smtClean="0"/>
              <a:t>by </a:t>
            </a:r>
            <a:r>
              <a:rPr lang="en-US" sz="1050" dirty="0" err="1" smtClean="0">
                <a:hlinkClick r:id="rId5"/>
              </a:rPr>
              <a:t>derekbruff</a:t>
            </a:r>
            <a:r>
              <a:rPr lang="en-US" sz="1050" dirty="0" smtClean="0">
                <a:hlinkClick r:id="rId5"/>
              </a:rPr>
              <a:t> </a:t>
            </a:r>
            <a:r>
              <a:rPr lang="en-US" sz="1050" dirty="0" smtClean="0"/>
              <a:t>under a </a:t>
            </a:r>
            <a:r>
              <a:rPr lang="en-US" sz="1050" dirty="0" smtClean="0">
                <a:hlinkClick r:id="rId6"/>
              </a:rPr>
              <a:t>some rights reserved license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121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Influences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0" cy="3733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Geography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(north of Alberta)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Demographics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(governments/populations shaped by Indigenous peoples)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itchFamily="18" charset="0"/>
              </a:rPr>
              <a:t>Memberships</a:t>
            </a:r>
            <a:endParaRPr lang="en-US" sz="2400" dirty="0" smtClean="0">
              <a:latin typeface="Cambria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latin typeface="Cambria" pitchFamily="18" charset="0"/>
              </a:rPr>
              <a:t>(WNCP)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300990"/>
            <a:ext cx="497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hlinkClick r:id="rId3"/>
              </a:rPr>
              <a:t>Image </a:t>
            </a:r>
            <a:r>
              <a:rPr lang="en-US" sz="1050" dirty="0" smtClean="0"/>
              <a:t>by </a:t>
            </a:r>
            <a:r>
              <a:rPr lang="en-US" sz="1050" dirty="0" smtClean="0">
                <a:hlinkClick r:id="rId4"/>
              </a:rPr>
              <a:t>useless no more </a:t>
            </a:r>
            <a:r>
              <a:rPr lang="en-US" sz="1050" dirty="0" smtClean="0"/>
              <a:t>under a </a:t>
            </a:r>
            <a:r>
              <a:rPr lang="en-US" sz="1050" dirty="0" smtClean="0">
                <a:hlinkClick r:id="rId5"/>
              </a:rPr>
              <a:t>some rights reserved license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16" y="1752600"/>
            <a:ext cx="49168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Curriculum Sources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429000" cy="4648199"/>
          </a:xfrm>
        </p:spPr>
        <p:txBody>
          <a:bodyPr/>
          <a:lstStyle/>
          <a:p>
            <a:r>
              <a:rPr lang="en-US" sz="2400" b="1" dirty="0" smtClean="0">
                <a:latin typeface="Cambria" pitchFamily="18" charset="0"/>
              </a:rPr>
              <a:t>Alberta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(esp. high school courses)</a:t>
            </a:r>
          </a:p>
          <a:p>
            <a:pPr marL="0" indent="0">
              <a:buNone/>
            </a:pPr>
            <a:endParaRPr lang="en-US" sz="8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Manitoba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(esp. elementary Social Studies)</a:t>
            </a:r>
          </a:p>
          <a:p>
            <a:pPr marL="0" indent="0">
              <a:buNone/>
            </a:pPr>
            <a:endParaRPr lang="en-US" sz="8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NWT</a:t>
            </a:r>
            <a:endParaRPr lang="en-US" sz="2400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(esp. Northern Studies, Health, Experiential Science, ELA K-9, Literacy 10, 20, 30, Dene </a:t>
            </a:r>
            <a:r>
              <a:rPr lang="en-US" sz="1800" dirty="0" err="1" smtClean="0">
                <a:latin typeface="Cambria" pitchFamily="18" charset="0"/>
              </a:rPr>
              <a:t>Kede</a:t>
            </a:r>
            <a:r>
              <a:rPr lang="en-US" sz="1800" dirty="0" smtClean="0">
                <a:latin typeface="Cambria" pitchFamily="18" charset="0"/>
              </a:rPr>
              <a:t>, </a:t>
            </a:r>
            <a:r>
              <a:rPr lang="en-US" sz="1800" dirty="0" err="1" smtClean="0">
                <a:latin typeface="Cambria" pitchFamily="18" charset="0"/>
              </a:rPr>
              <a:t>Inuuqatigiit</a:t>
            </a:r>
            <a:r>
              <a:rPr lang="en-US" sz="1800" dirty="0" smtClean="0">
                <a:latin typeface="Cambria" pitchFamily="18" charset="0"/>
              </a:rPr>
              <a:t>)</a:t>
            </a:r>
          </a:p>
          <a:p>
            <a:pPr marL="0" indent="0">
              <a:buNone/>
            </a:pPr>
            <a:endParaRPr lang="en-US" sz="800" dirty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Saskatchewan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(Arts Education 1-9)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5300990"/>
            <a:ext cx="497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hlinkClick r:id="rId3"/>
              </a:rPr>
              <a:t>Image </a:t>
            </a:r>
            <a:r>
              <a:rPr lang="en-US" sz="1050" dirty="0" smtClean="0"/>
              <a:t>by </a:t>
            </a:r>
            <a:r>
              <a:rPr lang="en-US" sz="1050" dirty="0" err="1" smtClean="0">
                <a:hlinkClick r:id="rId4"/>
              </a:rPr>
              <a:t>hatchard</a:t>
            </a:r>
            <a:r>
              <a:rPr lang="en-US" sz="1050" dirty="0" smtClean="0">
                <a:hlinkClick r:id="rId4"/>
              </a:rPr>
              <a:t> </a:t>
            </a:r>
            <a:r>
              <a:rPr lang="en-US" sz="1050" dirty="0" smtClean="0"/>
              <a:t>under a </a:t>
            </a:r>
            <a:r>
              <a:rPr lang="en-US" sz="1050" dirty="0" smtClean="0">
                <a:hlinkClick r:id="rId5"/>
              </a:rPr>
              <a:t>some rights reserved license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13" y="1752600"/>
            <a:ext cx="4731187" cy="35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3" y="1672423"/>
            <a:ext cx="4417041" cy="3639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89" y="1672423"/>
            <a:ext cx="4459705" cy="37333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43600" y="1672423"/>
            <a:ext cx="4462436" cy="3713253"/>
            <a:chOff x="3733800" y="2362200"/>
            <a:chExt cx="4462436" cy="37132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362200"/>
              <a:ext cx="4462436" cy="3713253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181600" y="4218826"/>
              <a:ext cx="1451810" cy="429374"/>
            </a:xfrm>
            <a:prstGeom prst="ellipse">
              <a:avLst/>
            </a:prstGeom>
            <a:ln>
              <a:solidFill>
                <a:srgbClr val="FFFF00"/>
              </a:solidFill>
              <a:tailEnd type="stealth"/>
            </a:ln>
            <a:effectLst>
              <a:glow rad="101600">
                <a:srgbClr val="FFFF00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43600" y="1691982"/>
            <a:ext cx="4445115" cy="3735592"/>
            <a:chOff x="4199021" y="1676435"/>
            <a:chExt cx="4445115" cy="37355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021" y="1676435"/>
              <a:ext cx="4445115" cy="3735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435642" y="2438400"/>
              <a:ext cx="3031958" cy="762000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  <a:tailEnd type="stealth"/>
            </a:ln>
            <a:effectLst>
              <a:glow rad="101600">
                <a:srgbClr val="FFFF00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05" y="1691982"/>
            <a:ext cx="4453136" cy="3713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Curriculum Online 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3923022" cy="4648199"/>
          </a:xfrm>
        </p:spPr>
        <p:txBody>
          <a:bodyPr/>
          <a:lstStyle/>
          <a:p>
            <a:endParaRPr lang="en-US" sz="2400" b="1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ECE website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(5 years old)</a:t>
            </a:r>
          </a:p>
          <a:p>
            <a:pPr marL="0" indent="0">
              <a:buNone/>
            </a:pPr>
            <a:endParaRPr lang="en-US" sz="7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Audience/user oriented</a:t>
            </a:r>
            <a:endParaRPr lang="en-US" sz="20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(out of step with other GNWT depts.)</a:t>
            </a:r>
          </a:p>
          <a:p>
            <a:pPr marL="0" indent="0">
              <a:buNone/>
            </a:pPr>
            <a:endParaRPr lang="en-US" sz="7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  <a:hlinkClick r:id="rId8"/>
              </a:rPr>
              <a:t>www.ece.gov.nt.ca</a:t>
            </a:r>
            <a:endParaRPr lang="en-US" sz="2400" b="1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(organized </a:t>
            </a:r>
            <a:r>
              <a:rPr lang="en-US" sz="1800" i="1" dirty="0" smtClean="0">
                <a:latin typeface="Cambria" pitchFamily="18" charset="0"/>
              </a:rPr>
              <a:t>loosely</a:t>
            </a:r>
            <a:r>
              <a:rPr lang="en-US" sz="1800" dirty="0" smtClean="0">
                <a:latin typeface="Cambria" pitchFamily="18" charset="0"/>
              </a:rPr>
              <a:t> by divisions)</a:t>
            </a:r>
          </a:p>
          <a:p>
            <a:pPr marL="0" indent="0">
              <a:buNone/>
            </a:pPr>
            <a:endParaRPr lang="en-US" sz="8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French </a:t>
            </a:r>
            <a:r>
              <a:rPr lang="en-US" sz="2400" b="1" dirty="0" err="1" smtClean="0">
                <a:latin typeface="Cambria" pitchFamily="18" charset="0"/>
              </a:rPr>
              <a:t>Schs</a:t>
            </a:r>
            <a:r>
              <a:rPr lang="en-US" sz="2400" b="1" dirty="0" smtClean="0">
                <a:latin typeface="Cambria" pitchFamily="18" charset="0"/>
              </a:rPr>
              <a:t> &amp; </a:t>
            </a:r>
            <a:r>
              <a:rPr lang="en-US" sz="2400" b="1" dirty="0" err="1" smtClean="0">
                <a:latin typeface="Cambria" pitchFamily="18" charset="0"/>
              </a:rPr>
              <a:t>Immer</a:t>
            </a:r>
            <a:r>
              <a:rPr lang="en-US" sz="2400" b="1" dirty="0" smtClean="0">
                <a:latin typeface="Cambria" pitchFamily="18" charset="0"/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(raymonde_laberge@gov.nt.ca) </a:t>
            </a: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b="1" dirty="0" smtClean="0">
              <a:latin typeface="Cambria" pitchFamily="18" charset="0"/>
            </a:endParaRPr>
          </a:p>
          <a:p>
            <a:endParaRPr lang="en-US" sz="18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1668378"/>
            <a:ext cx="4515481" cy="3951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Curriculum Online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3657600"/>
          </a:xfrm>
        </p:spPr>
        <p:txBody>
          <a:bodyPr/>
          <a:lstStyle/>
          <a:p>
            <a:endParaRPr lang="en-US" sz="2400" b="1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New ECE website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(coming in September according to VIP standards)</a:t>
            </a:r>
          </a:p>
          <a:p>
            <a:endParaRPr lang="en-US" sz="2400" b="1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Standardized: </a:t>
            </a: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(services-oriented)</a:t>
            </a:r>
            <a:endParaRPr lang="en-US" sz="1800" dirty="0">
              <a:latin typeface="Cambria" pitchFamily="18" charset="0"/>
            </a:endParaRPr>
          </a:p>
          <a:p>
            <a:endParaRPr lang="en-US" sz="20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Cambria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b="1" dirty="0" smtClean="0">
              <a:latin typeface="Cambria" pitchFamily="18" charset="0"/>
            </a:endParaRPr>
          </a:p>
          <a:p>
            <a:endParaRPr lang="en-US" sz="1800" b="1" dirty="0">
              <a:latin typeface="Cambria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14800" y="1676399"/>
            <a:ext cx="4515481" cy="3943901"/>
            <a:chOff x="4114800" y="1676399"/>
            <a:chExt cx="4515481" cy="39439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676399"/>
              <a:ext cx="4515481" cy="394390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800600" y="2514600"/>
              <a:ext cx="2743200" cy="1133749"/>
            </a:xfrm>
            <a:prstGeom prst="ellipse">
              <a:avLst/>
            </a:prstGeom>
            <a:ln>
              <a:solidFill>
                <a:srgbClr val="FF0000"/>
              </a:solidFill>
              <a:tailEnd type="stealth"/>
            </a:ln>
            <a:effectLst>
              <a:glow rad="101600">
                <a:srgbClr val="FFFF00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1" y="1676399"/>
            <a:ext cx="4495801" cy="41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FF00"/>
          </a:solidFill>
          <a:tailEnd type="stealth"/>
        </a:ln>
        <a:effectLst>
          <a:glow rad="101600">
            <a:srgbClr val="FFFF00">
              <a:alpha val="75000"/>
            </a:srgbClr>
          </a:glow>
          <a:outerShdw blurRad="40000" dist="20000" dir="5400000" rotWithShape="0">
            <a:srgbClr val="000000">
              <a:alpha val="38000"/>
            </a:srgbClr>
          </a:outerShdw>
        </a:effectLst>
      </a:spPr>
      <a:bodyPr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38925</TotalTime>
  <Words>326</Words>
  <Application>Microsoft Office PowerPoint</Application>
  <PresentationFormat>On-screen Show (4:3)</PresentationFormat>
  <Paragraphs>100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Default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Education, Culture &amp; Employment: Instruction &amp; School Services (ISS): Curriculum</vt:lpstr>
      <vt:lpstr>Welcome to Yellowknife!</vt:lpstr>
      <vt:lpstr>Curriculum Coordinators - Yellowknife</vt:lpstr>
      <vt:lpstr>What is Curriculum?</vt:lpstr>
      <vt:lpstr>Approaches</vt:lpstr>
      <vt:lpstr>Influences</vt:lpstr>
      <vt:lpstr>Curriculum Sources</vt:lpstr>
      <vt:lpstr>Curriculum Online </vt:lpstr>
      <vt:lpstr>Curriculum Online</vt:lpstr>
      <vt:lpstr>Education Renewal &gt; Curriculum</vt:lpstr>
    </vt:vector>
  </TitlesOfParts>
  <Company>NB  Power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Connected to Conservation</dc:title>
  <dc:creator>JP Ouellette</dc:creator>
  <cp:lastModifiedBy>Colleen Eckert</cp:lastModifiedBy>
  <cp:revision>291</cp:revision>
  <cp:lastPrinted>2013-02-27T18:32:56Z</cp:lastPrinted>
  <dcterms:created xsi:type="dcterms:W3CDTF">2011-10-07T15:04:03Z</dcterms:created>
  <dcterms:modified xsi:type="dcterms:W3CDTF">2017-08-24T00:58:50Z</dcterms:modified>
</cp:coreProperties>
</file>