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96" r:id="rId4"/>
    <p:sldMasterId id="2147483708" r:id="rId5"/>
    <p:sldMasterId id="2147483720" r:id="rId6"/>
  </p:sldMasterIdLst>
  <p:notesMasterIdLst>
    <p:notesMasterId r:id="rId46"/>
  </p:notesMasterIdLst>
  <p:handoutMasterIdLst>
    <p:handoutMasterId r:id="rId47"/>
  </p:handoutMasterIdLst>
  <p:sldIdLst>
    <p:sldId id="258" r:id="rId7"/>
    <p:sldId id="261" r:id="rId8"/>
    <p:sldId id="259" r:id="rId9"/>
    <p:sldId id="260" r:id="rId10"/>
    <p:sldId id="268" r:id="rId11"/>
    <p:sldId id="269" r:id="rId12"/>
    <p:sldId id="270" r:id="rId13"/>
    <p:sldId id="271" r:id="rId14"/>
    <p:sldId id="272" r:id="rId15"/>
    <p:sldId id="273" r:id="rId16"/>
    <p:sldId id="274" r:id="rId17"/>
    <p:sldId id="275" r:id="rId18"/>
    <p:sldId id="276" r:id="rId19"/>
    <p:sldId id="262" r:id="rId20"/>
    <p:sldId id="263" r:id="rId21"/>
    <p:sldId id="264" r:id="rId22"/>
    <p:sldId id="267" r:id="rId23"/>
    <p:sldId id="277" r:id="rId24"/>
    <p:sldId id="279" r:id="rId25"/>
    <p:sldId id="280" r:id="rId26"/>
    <p:sldId id="281" r:id="rId27"/>
    <p:sldId id="282" r:id="rId28"/>
    <p:sldId id="283" r:id="rId29"/>
    <p:sldId id="284" r:id="rId30"/>
    <p:sldId id="285" r:id="rId31"/>
    <p:sldId id="286" r:id="rId32"/>
    <p:sldId id="287" r:id="rId33"/>
    <p:sldId id="289" r:id="rId34"/>
    <p:sldId id="294" r:id="rId35"/>
    <p:sldId id="295" r:id="rId36"/>
    <p:sldId id="296" r:id="rId37"/>
    <p:sldId id="297" r:id="rId38"/>
    <p:sldId id="288" r:id="rId39"/>
    <p:sldId id="298" r:id="rId40"/>
    <p:sldId id="299" r:id="rId41"/>
    <p:sldId id="300" r:id="rId42"/>
    <p:sldId id="302" r:id="rId43"/>
    <p:sldId id="303" r:id="rId44"/>
    <p:sldId id="304" r:id="rId45"/>
  </p:sldIdLst>
  <p:sldSz cx="9144000" cy="6858000" type="screen4x3"/>
  <p:notesSz cx="7010400" cy="9296400"/>
  <p:defaultTextStyle>
    <a:defPPr>
      <a:defRPr lang="en-CA"/>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521415D9-36F7-43E2-AB2F-B90AF26B5E84}">
      <p14:sectionLst xmlns:p14="http://schemas.microsoft.com/office/powerpoint/2010/main">
        <p14:section name="Default Section" id="{60C4A5C4-11CB-408A-88F4-ADEB159D4B1D}">
          <p14:sldIdLst>
            <p14:sldId id="258"/>
          </p14:sldIdLst>
        </p14:section>
        <p14:section name="Untitled Section" id="{4DA5EC50-BF1C-4A10-84D4-2067085AEAAE}">
          <p14:sldIdLst>
            <p14:sldId id="261"/>
            <p14:sldId id="259"/>
            <p14:sldId id="260"/>
            <p14:sldId id="268"/>
            <p14:sldId id="269"/>
            <p14:sldId id="270"/>
            <p14:sldId id="271"/>
            <p14:sldId id="272"/>
            <p14:sldId id="273"/>
            <p14:sldId id="274"/>
            <p14:sldId id="275"/>
            <p14:sldId id="276"/>
            <p14:sldId id="262"/>
            <p14:sldId id="263"/>
            <p14:sldId id="264"/>
            <p14:sldId id="267"/>
            <p14:sldId id="277"/>
            <p14:sldId id="279"/>
            <p14:sldId id="280"/>
            <p14:sldId id="281"/>
            <p14:sldId id="282"/>
            <p14:sldId id="283"/>
            <p14:sldId id="284"/>
            <p14:sldId id="285"/>
            <p14:sldId id="286"/>
            <p14:sldId id="287"/>
            <p14:sldId id="289"/>
            <p14:sldId id="294"/>
            <p14:sldId id="295"/>
            <p14:sldId id="296"/>
            <p14:sldId id="297"/>
            <p14:sldId id="288"/>
            <p14:sldId id="298"/>
            <p14:sldId id="299"/>
            <p14:sldId id="300"/>
            <p14:sldId id="302"/>
            <p14:sldId id="303"/>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a:srgbClr val="D5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8" autoAdjust="0"/>
    <p:restoredTop sz="75886" autoAdjust="0"/>
  </p:normalViewPr>
  <p:slideViewPr>
    <p:cSldViewPr>
      <p:cViewPr>
        <p:scale>
          <a:sx n="74" d="100"/>
          <a:sy n="74" d="100"/>
        </p:scale>
        <p:origin x="-978"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371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430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596FB984-5012-FB47-8969-0ACD7D6EB804}" type="datetime1">
              <a:rPr lang="en-US"/>
              <a:pPr>
                <a:defRPr/>
              </a:pPr>
              <a:t>8/23/2017</a:t>
            </a:fld>
            <a:endParaRPr lang="en-US"/>
          </a:p>
        </p:txBody>
      </p:sp>
      <p:sp>
        <p:nvSpPr>
          <p:cNvPr id="430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430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1EB312B-848A-284F-9978-3AD4440976E0}" type="slidenum">
              <a:rPr lang="en-US"/>
              <a:pPr>
                <a:defRPr/>
              </a:pPr>
              <a:t>‹#›</a:t>
            </a:fld>
            <a:endParaRPr lang="en-US"/>
          </a:p>
        </p:txBody>
      </p:sp>
    </p:spTree>
    <p:extLst>
      <p:ext uri="{BB962C8B-B14F-4D97-AF65-F5344CB8AC3E}">
        <p14:creationId xmlns:p14="http://schemas.microsoft.com/office/powerpoint/2010/main" val="3667370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ea typeface="ＭＳ Ｐゴシック" charset="-128"/>
                <a:cs typeface="ＭＳ Ｐゴシック" charset="-128"/>
              </a:defRPr>
            </a:lvl1pPr>
          </a:lstStyle>
          <a:p>
            <a:pPr>
              <a:defRPr/>
            </a:pPr>
            <a:endParaRPr lang="en-US"/>
          </a:p>
        </p:txBody>
      </p:sp>
      <p:sp>
        <p:nvSpPr>
          <p:cNvPr id="17411"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741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ea typeface="ＭＳ Ｐゴシック" charset="-128"/>
                <a:cs typeface="ＭＳ Ｐゴシック" charset="-128"/>
              </a:defRPr>
            </a:lvl1pPr>
          </a:lstStyle>
          <a:p>
            <a:pPr>
              <a:defRPr/>
            </a:pPr>
            <a:endParaRPr lang="en-US"/>
          </a:p>
        </p:txBody>
      </p:sp>
      <p:sp>
        <p:nvSpPr>
          <p:cNvPr id="1741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EDCB818E-0847-6444-9C53-025DE8435085}" type="slidenum">
              <a:rPr lang="en-CA"/>
              <a:pPr>
                <a:defRPr/>
              </a:pPr>
              <a:t>‹#›</a:t>
            </a:fld>
            <a:endParaRPr lang="en-CA"/>
          </a:p>
        </p:txBody>
      </p:sp>
    </p:spTree>
    <p:extLst>
      <p:ext uri="{BB962C8B-B14F-4D97-AF65-F5344CB8AC3E}">
        <p14:creationId xmlns:p14="http://schemas.microsoft.com/office/powerpoint/2010/main" val="3322176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1</a:t>
            </a:fld>
            <a:endParaRPr lang="en-CA"/>
          </a:p>
        </p:txBody>
      </p:sp>
    </p:spTree>
    <p:extLst>
      <p:ext uri="{BB962C8B-B14F-4D97-AF65-F5344CB8AC3E}">
        <p14:creationId xmlns:p14="http://schemas.microsoft.com/office/powerpoint/2010/main" val="964578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Professional</a:t>
            </a:r>
            <a:r>
              <a:rPr lang="en-US" baseline="0" dirty="0" smtClean="0"/>
              <a:t> learning – In- service (PST, Teacher – October, February), personal PD – conferences, workshops, courses - PD opportunities (Foothills Academy, Insights to </a:t>
            </a:r>
            <a:r>
              <a:rPr lang="en-US" baseline="0" dirty="0" err="1" smtClean="0"/>
              <a:t>Behaviour</a:t>
            </a:r>
            <a:r>
              <a:rPr lang="en-US" baseline="0" dirty="0" smtClean="0"/>
              <a:t>, SR </a:t>
            </a:r>
            <a:r>
              <a:rPr lang="en-US" baseline="0" dirty="0" err="1" smtClean="0"/>
              <a:t>Webex</a:t>
            </a:r>
            <a:r>
              <a:rPr lang="en-US" baseline="0" dirty="0" smtClean="0"/>
              <a:t>, book clubs). </a:t>
            </a:r>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10</a:t>
            </a:fld>
            <a:endParaRPr lang="en-CA"/>
          </a:p>
        </p:txBody>
      </p:sp>
    </p:spTree>
    <p:extLst>
      <p:ext uri="{BB962C8B-B14F-4D97-AF65-F5344CB8AC3E}">
        <p14:creationId xmlns:p14="http://schemas.microsoft.com/office/powerpoint/2010/main" val="2814555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 slide 11 - 17</a:t>
            </a:r>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11</a:t>
            </a:fld>
            <a:endParaRPr lang="en-CA"/>
          </a:p>
        </p:txBody>
      </p:sp>
    </p:spTree>
    <p:extLst>
      <p:ext uri="{BB962C8B-B14F-4D97-AF65-F5344CB8AC3E}">
        <p14:creationId xmlns:p14="http://schemas.microsoft.com/office/powerpoint/2010/main" val="103853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a:t>
            </a:r>
            <a:r>
              <a:rPr lang="en-US" baseline="0" dirty="0" smtClean="0"/>
              <a:t> the opportunity to participate – does not say – oh these student won’t like it. They won’t be able to… </a:t>
            </a:r>
          </a:p>
          <a:p>
            <a:r>
              <a:rPr lang="en-US" baseline="0" dirty="0" smtClean="0"/>
              <a:t>Social engagement/friendships – importance of human connection. Working together, getting along with different people. </a:t>
            </a:r>
          </a:p>
          <a:p>
            <a:r>
              <a:rPr lang="en-US" baseline="0" dirty="0" smtClean="0"/>
              <a:t>Contributes to that sense of community and belonging – voluntary participation. </a:t>
            </a:r>
          </a:p>
          <a:p>
            <a:endParaRPr lang="en-US" baseline="0" dirty="0" smtClean="0"/>
          </a:p>
          <a:p>
            <a:r>
              <a:rPr lang="en-US" baseline="0" dirty="0" smtClean="0"/>
              <a:t>Strengths-based approach – start with what students can do and go from there…. </a:t>
            </a:r>
          </a:p>
          <a:p>
            <a:r>
              <a:rPr lang="en-US" baseline="0" dirty="0" smtClean="0"/>
              <a:t>What do they do well? </a:t>
            </a:r>
          </a:p>
          <a:p>
            <a:r>
              <a:rPr lang="en-US" baseline="0" dirty="0" smtClean="0"/>
              <a:t>What are their stretches?</a:t>
            </a:r>
          </a:p>
          <a:p>
            <a:r>
              <a:rPr lang="en-US" baseline="0" dirty="0" smtClean="0"/>
              <a:t>Set goals… </a:t>
            </a:r>
          </a:p>
          <a:p>
            <a:endParaRPr lang="en-US" baseline="0" dirty="0" smtClean="0"/>
          </a:p>
          <a:p>
            <a:r>
              <a:rPr lang="en-US" baseline="0" dirty="0" smtClean="0"/>
              <a:t>It is OK to group students for instruction/intervention…. However those groupings are flexible and fluid…and should not always be based on “ability”…can be student interest, can be based on learner profile/style</a:t>
            </a:r>
          </a:p>
          <a:p>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12</a:t>
            </a:fld>
            <a:endParaRPr lang="en-CA"/>
          </a:p>
        </p:txBody>
      </p:sp>
    </p:spTree>
    <p:extLst>
      <p:ext uri="{BB962C8B-B14F-4D97-AF65-F5344CB8AC3E}">
        <p14:creationId xmlns:p14="http://schemas.microsoft.com/office/powerpoint/2010/main" val="1383413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point – we want to celebrate diversity</a:t>
            </a:r>
            <a:r>
              <a:rPr lang="en-US" baseline="0" dirty="0" smtClean="0"/>
              <a:t> – creating of space where all students can feel a sense of pride and belonging. </a:t>
            </a:r>
          </a:p>
          <a:p>
            <a:endParaRPr lang="en-US" baseline="0" dirty="0" smtClean="0"/>
          </a:p>
          <a:p>
            <a:r>
              <a:rPr lang="en-US" baseline="0" dirty="0" smtClean="0"/>
              <a:t>Second point- Students with exceptionalities should have the opportunity  to meet, and create networks &amp; communities of support. It is not segregation… or exclusion.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Third point - </a:t>
            </a:r>
            <a:r>
              <a:rPr lang="en-US" dirty="0" smtClean="0"/>
              <a:t>Inclusive</a:t>
            </a:r>
            <a:r>
              <a:rPr lang="en-US" baseline="0" dirty="0" smtClean="0"/>
              <a:t> schools &amp; classrooms are organized and responsive to the demographics of the students in attendance (</a:t>
            </a:r>
            <a:r>
              <a:rPr lang="en-US" baseline="0" dirty="0" err="1" smtClean="0"/>
              <a:t>Artiles</a:t>
            </a:r>
            <a:r>
              <a:rPr lang="en-US" baseline="0" dirty="0" smtClean="0"/>
              <a:t>, </a:t>
            </a:r>
            <a:r>
              <a:rPr lang="en-US" baseline="0" dirty="0" err="1" smtClean="0"/>
              <a:t>Kovleski</a:t>
            </a:r>
            <a:r>
              <a:rPr lang="en-US" baseline="0" dirty="0" smtClean="0"/>
              <a:t>, &amp; </a:t>
            </a:r>
            <a:r>
              <a:rPr lang="en-US" baseline="0" dirty="0" err="1" smtClean="0"/>
              <a:t>Waitoller</a:t>
            </a:r>
            <a:r>
              <a:rPr lang="en-US" baseline="0" dirty="0" smtClean="0"/>
              <a:t>, 2011). It is individualized… </a:t>
            </a:r>
          </a:p>
          <a:p>
            <a:endParaRPr lang="en-US" dirty="0" smtClean="0"/>
          </a:p>
          <a:p>
            <a:r>
              <a:rPr lang="en-US" dirty="0" smtClean="0"/>
              <a:t>Fourth point – It is a philosophy/a</a:t>
            </a:r>
            <a:r>
              <a:rPr lang="en-US" baseline="0" dirty="0" smtClean="0"/>
              <a:t> way of offering schooling that requires continuous review, assessment, and revision. A way of thinking… </a:t>
            </a:r>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13</a:t>
            </a:fld>
            <a:endParaRPr lang="en-CA"/>
          </a:p>
        </p:txBody>
      </p:sp>
    </p:spTree>
    <p:extLst>
      <p:ext uri="{BB962C8B-B14F-4D97-AF65-F5344CB8AC3E}">
        <p14:creationId xmlns:p14="http://schemas.microsoft.com/office/powerpoint/2010/main" val="1257634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14</a:t>
            </a:fld>
            <a:endParaRPr lang="en-CA"/>
          </a:p>
        </p:txBody>
      </p:sp>
    </p:spTree>
    <p:extLst>
      <p:ext uri="{BB962C8B-B14F-4D97-AF65-F5344CB8AC3E}">
        <p14:creationId xmlns:p14="http://schemas.microsoft.com/office/powerpoint/2010/main" val="2747502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smtClean="0"/>
          </a:p>
          <a:p>
            <a:r>
              <a:rPr lang="en-US" i="0" baseline="0" dirty="0" smtClean="0"/>
              <a:t>Exclusion – involves the separation of individuals. (students of diverse cultures, genders, languages, religions, </a:t>
            </a:r>
            <a:r>
              <a:rPr lang="en-US" i="0" baseline="0" dirty="0" err="1" smtClean="0"/>
              <a:t>etc</a:t>
            </a:r>
            <a:r>
              <a:rPr lang="en-US" i="0" baseline="0" dirty="0" smtClean="0"/>
              <a:t> – may experience exclusion). </a:t>
            </a:r>
          </a:p>
          <a:p>
            <a:r>
              <a:rPr lang="en-US" i="0" baseline="0" dirty="0" smtClean="0"/>
              <a:t>Segregation – separation of groups. (math groups, literacy group  - outside of the classroom/community). </a:t>
            </a:r>
          </a:p>
          <a:p>
            <a:endParaRPr lang="en-US" i="0" baseline="0" dirty="0" smtClean="0"/>
          </a:p>
          <a:p>
            <a:r>
              <a:rPr lang="en-US" baseline="0" dirty="0" smtClean="0"/>
              <a:t>Inclusion as a term – has become contaminated – as it used synonymously with the word </a:t>
            </a:r>
            <a:r>
              <a:rPr lang="en-US" i="1" baseline="0" dirty="0" smtClean="0"/>
              <a:t>integration</a:t>
            </a:r>
            <a:r>
              <a:rPr lang="en-US" i="0" baseline="0" dirty="0" smtClean="0"/>
              <a:t>. </a:t>
            </a:r>
          </a:p>
          <a:p>
            <a:r>
              <a:rPr lang="en-US" i="0" baseline="0" dirty="0" smtClean="0"/>
              <a:t>*It is all about place*</a:t>
            </a:r>
          </a:p>
          <a:p>
            <a:endParaRPr lang="en-US" i="0" baseline="0" dirty="0" smtClean="0"/>
          </a:p>
          <a:p>
            <a:r>
              <a:rPr lang="en-US" i="0" baseline="0" dirty="0" smtClean="0"/>
              <a:t>Generally- school systems are integration. We force kids to come to school everyday. School buildings and classrooms are just containers holding different groups of people; and without facilitation and explicit attention of teaching skills, students and staff alike will naturally gravitate to contexts that are familiar and safe, whether arranged by groups by themselves or by others. </a:t>
            </a:r>
          </a:p>
          <a:p>
            <a:r>
              <a:rPr lang="en-US" i="0" baseline="0" dirty="0" smtClean="0"/>
              <a:t>Ex: the jocks in the gym, the drama kids out on the front steps, the special education kids in a room down the hallway, the kids who need extra reading support are pulled out. </a:t>
            </a:r>
          </a:p>
          <a:p>
            <a:r>
              <a:rPr lang="en-US" i="0" baseline="0" dirty="0" smtClean="0"/>
              <a:t>This is integration – groups of students housed together. </a:t>
            </a:r>
            <a:endParaRPr lang="en-US" baseline="0" dirty="0" smtClean="0"/>
          </a:p>
          <a:p>
            <a:endParaRPr lang="en-US" baseline="0" dirty="0" smtClean="0"/>
          </a:p>
          <a:p>
            <a:r>
              <a:rPr lang="en-US" baseline="0" dirty="0" smtClean="0"/>
              <a:t>Understand exclusion, segregation, integration – as this idea of forced containers, there becomes a clear distinction between inclusion and the rest. </a:t>
            </a:r>
          </a:p>
          <a:p>
            <a:r>
              <a:rPr lang="en-US" baseline="0" dirty="0" smtClean="0"/>
              <a:t>Inclusion is the only one that is a </a:t>
            </a:r>
            <a:r>
              <a:rPr lang="en-US" u="sng" baseline="0" dirty="0" smtClean="0"/>
              <a:t>voluntary community</a:t>
            </a:r>
            <a:r>
              <a:rPr lang="en-US" baseline="0" dirty="0" smtClean="0"/>
              <a:t>. We can force people together and apart all we want, but we cannot force people to engage in a community. </a:t>
            </a:r>
          </a:p>
          <a:p>
            <a:r>
              <a:rPr lang="en-US" baseline="0" dirty="0" smtClean="0"/>
              <a:t>Inclusive education is about providing opportunities with supports for all students to have access to, and contribute to, an education rich in content and experience with their peers. </a:t>
            </a:r>
          </a:p>
          <a:p>
            <a:endParaRPr lang="en-US" dirty="0" smtClean="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15</a:t>
            </a:fld>
            <a:endParaRPr lang="en-CA"/>
          </a:p>
        </p:txBody>
      </p:sp>
    </p:spTree>
    <p:extLst>
      <p:ext uri="{BB962C8B-B14F-4D97-AF65-F5344CB8AC3E}">
        <p14:creationId xmlns:p14="http://schemas.microsoft.com/office/powerpoint/2010/main" val="1145002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 – Shelley Moore,</a:t>
            </a:r>
            <a:r>
              <a:rPr lang="en-US" baseline="0" dirty="0" smtClean="0"/>
              <a:t> </a:t>
            </a:r>
            <a:r>
              <a:rPr lang="en-US" dirty="0" smtClean="0"/>
              <a:t> Frameworks to Support Diversity</a:t>
            </a:r>
            <a:r>
              <a:rPr lang="en-US" baseline="0" dirty="0" smtClean="0"/>
              <a:t> (One Without the Other) – June 21, 2016. </a:t>
            </a:r>
          </a:p>
          <a:p>
            <a:endParaRPr lang="en-US" baseline="0" dirty="0" smtClean="0"/>
          </a:p>
          <a:p>
            <a:r>
              <a:rPr lang="en-US" baseline="0" dirty="0" smtClean="0"/>
              <a:t>All green – traditional model of education. The model where our goal is to produce more of the same – factory model. </a:t>
            </a:r>
          </a:p>
          <a:p>
            <a:r>
              <a:rPr lang="en-US" baseline="0" dirty="0" smtClean="0"/>
              <a:t>A model where our job as educators was to identify students who aren’t green and fix them. Send the red kids to the red teachers, and the blue kids to the blue teacher, etc. </a:t>
            </a:r>
          </a:p>
          <a:p>
            <a:r>
              <a:rPr lang="en-US" baseline="0" dirty="0" smtClean="0"/>
              <a:t>This model of education is a deficit, medical model. </a:t>
            </a:r>
          </a:p>
          <a:p>
            <a:endParaRPr lang="en-US" baseline="0" dirty="0" smtClean="0"/>
          </a:p>
          <a:p>
            <a:r>
              <a:rPr lang="en-US" baseline="0" dirty="0" smtClean="0"/>
              <a:t>We look at inclusion as a concept of teaching to the diversity of all, rather than just a special education initiative and curriculum. </a:t>
            </a:r>
          </a:p>
          <a:p>
            <a:r>
              <a:rPr lang="en-US" baseline="0" dirty="0" smtClean="0"/>
              <a:t>We are diverse, all of us. We all have strengths, we all have stretches, and we all need to get better at something. </a:t>
            </a:r>
          </a:p>
          <a:p>
            <a:r>
              <a:rPr lang="en-US" baseline="0" dirty="0" smtClean="0"/>
              <a:t>The difference in teaching to </a:t>
            </a:r>
            <a:r>
              <a:rPr lang="en-US" u="sng" baseline="0" dirty="0" smtClean="0"/>
              <a:t>diversity</a:t>
            </a:r>
            <a:r>
              <a:rPr lang="en-US" baseline="0" dirty="0" smtClean="0"/>
              <a:t>, however, is that we don’t start with our deficits: we start with our strengths – this includes students, teachers, support staff, custodians, bus drivers, and parents. </a:t>
            </a:r>
          </a:p>
          <a:p>
            <a:endParaRPr lang="en-US" baseline="0" dirty="0" smtClean="0"/>
          </a:p>
          <a:p>
            <a:r>
              <a:rPr lang="en-US" baseline="0" dirty="0" smtClean="0"/>
              <a:t>When we extend inclusion to include every </a:t>
            </a:r>
            <a:r>
              <a:rPr lang="en-US" i="1" baseline="0" dirty="0" smtClean="0"/>
              <a:t>diverse</a:t>
            </a:r>
            <a:r>
              <a:rPr lang="en-US" baseline="0" dirty="0" smtClean="0"/>
              <a:t> learner, then we also can start to view inclusion as not something we simply do: instead it becomes something that just </a:t>
            </a:r>
            <a:r>
              <a:rPr lang="en-US" i="1" baseline="0" dirty="0" smtClean="0"/>
              <a:t>is.</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16</a:t>
            </a:fld>
            <a:endParaRPr lang="en-CA"/>
          </a:p>
        </p:txBody>
      </p:sp>
    </p:spTree>
    <p:extLst>
      <p:ext uri="{BB962C8B-B14F-4D97-AF65-F5344CB8AC3E}">
        <p14:creationId xmlns:p14="http://schemas.microsoft.com/office/powerpoint/2010/main" val="2833731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17</a:t>
            </a:fld>
            <a:endParaRPr lang="en-CA"/>
          </a:p>
        </p:txBody>
      </p:sp>
    </p:spTree>
    <p:extLst>
      <p:ext uri="{BB962C8B-B14F-4D97-AF65-F5344CB8AC3E}">
        <p14:creationId xmlns:p14="http://schemas.microsoft.com/office/powerpoint/2010/main" val="1535003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Jenn</a:t>
            </a:r>
            <a:r>
              <a:rPr lang="en-US" baseline="0" dirty="0" smtClean="0"/>
              <a:t> – slide 18 – slide 28 (SA)</a:t>
            </a:r>
          </a:p>
          <a:p>
            <a:endParaRPr lang="en-US" baseline="0" dirty="0" smtClean="0"/>
          </a:p>
          <a:p>
            <a:r>
              <a:rPr lang="en-US" baseline="0" dirty="0" smtClean="0"/>
              <a:t>On the ECE website – also schools should have a copy – check with PST/ Principal </a:t>
            </a:r>
          </a:p>
          <a:p>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18</a:t>
            </a:fld>
            <a:endParaRPr lang="en-CA"/>
          </a:p>
        </p:txBody>
      </p:sp>
    </p:spTree>
    <p:extLst>
      <p:ext uri="{BB962C8B-B14F-4D97-AF65-F5344CB8AC3E}">
        <p14:creationId xmlns:p14="http://schemas.microsoft.com/office/powerpoint/2010/main" val="2883129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January</a:t>
            </a:r>
            <a:r>
              <a:rPr lang="en-US" baseline="0" dirty="0" smtClean="0"/>
              <a:t> 2008 version is available on our website – ECE – services- K-12 – education and curriculum – inclusive schooling and student support. </a:t>
            </a:r>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19</a:t>
            </a:fld>
            <a:endParaRPr lang="en-CA"/>
          </a:p>
        </p:txBody>
      </p:sp>
    </p:spTree>
    <p:extLst>
      <p:ext uri="{BB962C8B-B14F-4D97-AF65-F5344CB8AC3E}">
        <p14:creationId xmlns:p14="http://schemas.microsoft.com/office/powerpoint/2010/main" val="255334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a:t>
            </a:r>
            <a:r>
              <a:rPr lang="en-US" baseline="0" dirty="0" smtClean="0"/>
              <a:t> intros – </a:t>
            </a:r>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2</a:t>
            </a:fld>
            <a:endParaRPr lang="en-CA"/>
          </a:p>
        </p:txBody>
      </p:sp>
    </p:spTree>
    <p:extLst>
      <p:ext uri="{BB962C8B-B14F-4D97-AF65-F5344CB8AC3E}">
        <p14:creationId xmlns:p14="http://schemas.microsoft.com/office/powerpoint/2010/main" val="3394110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20</a:t>
            </a:fld>
            <a:endParaRPr lang="en-CA"/>
          </a:p>
        </p:txBody>
      </p:sp>
    </p:spTree>
    <p:extLst>
      <p:ext uri="{BB962C8B-B14F-4D97-AF65-F5344CB8AC3E}">
        <p14:creationId xmlns:p14="http://schemas.microsoft.com/office/powerpoint/2010/main" val="492465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have a role in IS in the NWT – in practice – regionally. And in the schools. </a:t>
            </a:r>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21</a:t>
            </a:fld>
            <a:endParaRPr lang="en-CA"/>
          </a:p>
        </p:txBody>
      </p:sp>
    </p:spTree>
    <p:extLst>
      <p:ext uri="{BB962C8B-B14F-4D97-AF65-F5344CB8AC3E}">
        <p14:creationId xmlns:p14="http://schemas.microsoft.com/office/powerpoint/2010/main" val="554416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22</a:t>
            </a:fld>
            <a:endParaRPr lang="en-CA"/>
          </a:p>
        </p:txBody>
      </p:sp>
    </p:spTree>
    <p:extLst>
      <p:ext uri="{BB962C8B-B14F-4D97-AF65-F5344CB8AC3E}">
        <p14:creationId xmlns:p14="http://schemas.microsoft.com/office/powerpoint/2010/main" val="2306588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 responsibilities under the IS directive, ED. Act responsibilities – what is your role and responsibilities?  Get into this later. </a:t>
            </a:r>
          </a:p>
          <a:p>
            <a:r>
              <a:rPr lang="en-US" baseline="0" dirty="0" smtClean="0"/>
              <a:t>Have what you need – resources, staff allocation, professional development – the supports to be successful. </a:t>
            </a:r>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23</a:t>
            </a:fld>
            <a:endParaRPr lang="en-CA"/>
          </a:p>
        </p:txBody>
      </p:sp>
    </p:spTree>
    <p:extLst>
      <p:ext uri="{BB962C8B-B14F-4D97-AF65-F5344CB8AC3E}">
        <p14:creationId xmlns:p14="http://schemas.microsoft.com/office/powerpoint/2010/main" val="3909168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Interagency coordination – get</a:t>
            </a:r>
            <a:r>
              <a:rPr lang="en-US" baseline="0" dirty="0" smtClean="0"/>
              <a:t> services for students. </a:t>
            </a:r>
          </a:p>
          <a:p>
            <a:r>
              <a:rPr lang="en-US" baseline="0" dirty="0" smtClean="0"/>
              <a:t>Meet with ECE regularly</a:t>
            </a:r>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24</a:t>
            </a:fld>
            <a:endParaRPr lang="en-CA"/>
          </a:p>
        </p:txBody>
      </p:sp>
    </p:spTree>
    <p:extLst>
      <p:ext uri="{BB962C8B-B14F-4D97-AF65-F5344CB8AC3E}">
        <p14:creationId xmlns:p14="http://schemas.microsoft.com/office/powerpoint/2010/main" val="1065692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Scheduling,</a:t>
            </a:r>
            <a:r>
              <a:rPr lang="en-US" baseline="0" dirty="0" smtClean="0"/>
              <a:t> resources, SA allocation, etc. </a:t>
            </a:r>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25</a:t>
            </a:fld>
            <a:endParaRPr lang="en-CA"/>
          </a:p>
        </p:txBody>
      </p:sp>
    </p:spTree>
    <p:extLst>
      <p:ext uri="{BB962C8B-B14F-4D97-AF65-F5344CB8AC3E}">
        <p14:creationId xmlns:p14="http://schemas.microsoft.com/office/powerpoint/2010/main" val="1666671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a:t>
            </a:r>
            <a:r>
              <a:rPr lang="en-US" baseline="0" dirty="0" smtClean="0"/>
              <a:t> the teacher – in supporting the students in their classrooms – </a:t>
            </a:r>
          </a:p>
          <a:p>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26</a:t>
            </a:fld>
            <a:endParaRPr lang="en-CA"/>
          </a:p>
        </p:txBody>
      </p:sp>
    </p:spTree>
    <p:extLst>
      <p:ext uri="{BB962C8B-B14F-4D97-AF65-F5344CB8AC3E}">
        <p14:creationId xmlns:p14="http://schemas.microsoft.com/office/powerpoint/2010/main" val="3463939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a:t>
            </a:r>
            <a:r>
              <a:rPr lang="en-US" baseline="0" dirty="0" smtClean="0"/>
              <a:t> - supporting teachers/strengthening instruction: coaching teachers, modeling lessons, co-teaching, collaborating, co-planning. This is the partnership between teachers/PSTs, SAs. IEP Development</a:t>
            </a:r>
          </a:p>
          <a:p>
            <a:r>
              <a:rPr lang="en-US" baseline="0" dirty="0" smtClean="0"/>
              <a:t>25% - supporting students: 1:1 support (working directly with students 1:1 or small groups), assessing the individual needs of students for direct instruction (intervention), supporting the social, emotional, </a:t>
            </a:r>
            <a:r>
              <a:rPr lang="en-US" baseline="0" dirty="0" err="1" smtClean="0"/>
              <a:t>behavioural</a:t>
            </a:r>
            <a:r>
              <a:rPr lang="en-US" baseline="0" dirty="0" smtClean="0"/>
              <a:t> needs of students. Short and flexible – 4 -6 weeks only. Not the whole school year. </a:t>
            </a:r>
          </a:p>
          <a:p>
            <a:r>
              <a:rPr lang="en-US" baseline="0" dirty="0" smtClean="0"/>
              <a:t>15% - Planning/organizational duties. Report writing/filing, providing professional development at the school level, prioritizing support needs (SA schedules, individual needs), SBST meetings. </a:t>
            </a:r>
          </a:p>
          <a:p>
            <a:endParaRPr lang="en-US" baseline="0" dirty="0" smtClean="0"/>
          </a:p>
          <a:p>
            <a:r>
              <a:rPr lang="en-US" baseline="0" dirty="0" smtClean="0"/>
              <a:t>Priority  is working with teachers to support students in the classroom – </a:t>
            </a:r>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27</a:t>
            </a:fld>
            <a:endParaRPr lang="en-CA"/>
          </a:p>
        </p:txBody>
      </p:sp>
    </p:spTree>
    <p:extLst>
      <p:ext uri="{BB962C8B-B14F-4D97-AF65-F5344CB8AC3E}">
        <p14:creationId xmlns:p14="http://schemas.microsoft.com/office/powerpoint/2010/main" val="2802417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a:t>
            </a:r>
            <a:r>
              <a:rPr lang="en-US" baseline="0" dirty="0" smtClean="0"/>
              <a:t> directed – classroom resource person – may be working with small groups, individuals, etc. </a:t>
            </a:r>
          </a:p>
          <a:p>
            <a:r>
              <a:rPr lang="en-US" baseline="0" dirty="0" smtClean="0"/>
              <a:t>Really important to check in with your EA – daily if possible, weekly with the PST – </a:t>
            </a:r>
          </a:p>
          <a:p>
            <a:r>
              <a:rPr lang="en-US" baseline="0" dirty="0" smtClean="0"/>
              <a:t>Maintain ongoing communication – </a:t>
            </a:r>
          </a:p>
          <a:p>
            <a:r>
              <a:rPr lang="en-US" baseline="0" dirty="0" smtClean="0"/>
              <a:t>Great resource in the school – esp. small communities. Your </a:t>
            </a:r>
            <a:r>
              <a:rPr lang="en-US" baseline="0" dirty="0" err="1" smtClean="0"/>
              <a:t>Eas</a:t>
            </a:r>
            <a:r>
              <a:rPr lang="en-US" baseline="0" dirty="0" smtClean="0"/>
              <a:t> know your students, families. Can really help you with your students. </a:t>
            </a:r>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28</a:t>
            </a:fld>
            <a:endParaRPr lang="en-CA"/>
          </a:p>
        </p:txBody>
      </p:sp>
    </p:spTree>
    <p:extLst>
      <p:ext uri="{BB962C8B-B14F-4D97-AF65-F5344CB8AC3E}">
        <p14:creationId xmlns:p14="http://schemas.microsoft.com/office/powerpoint/2010/main" val="155091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Iona:</a:t>
            </a:r>
            <a:r>
              <a:rPr lang="en-US" baseline="0" dirty="0" smtClean="0"/>
              <a:t> Slide 29- End. </a:t>
            </a:r>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29</a:t>
            </a:fld>
            <a:endParaRPr lang="en-CA"/>
          </a:p>
        </p:txBody>
      </p:sp>
    </p:spTree>
    <p:extLst>
      <p:ext uri="{BB962C8B-B14F-4D97-AF65-F5344CB8AC3E}">
        <p14:creationId xmlns:p14="http://schemas.microsoft.com/office/powerpoint/2010/main" val="119811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On IS Working Group – Ed.</a:t>
            </a:r>
            <a:r>
              <a:rPr lang="en-US" baseline="0" dirty="0" smtClean="0"/>
              <a:t> Ops (Crystal), Early Childhood (Nicole), Curriculum (Teresa), Sophie – Director. Iona and I – coordinators. </a:t>
            </a:r>
          </a:p>
          <a:p>
            <a:pPr marL="171450" indent="-171450">
              <a:buFontTx/>
              <a:buChar char="-"/>
            </a:pPr>
            <a:r>
              <a:rPr lang="en-US" baseline="0" dirty="0" smtClean="0"/>
              <a:t>Get perspectives/ideas/input from different divisions within ECE. </a:t>
            </a:r>
          </a:p>
          <a:p>
            <a:pPr marL="171450" indent="-171450">
              <a:buFontTx/>
              <a:buChar char="-"/>
            </a:pPr>
            <a:r>
              <a:rPr lang="en-US" baseline="0" dirty="0" smtClean="0"/>
              <a:t>Meet with RISCS – throughout the year – your regional coordinators – who are working to implement IS at the regional level. </a:t>
            </a:r>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3</a:t>
            </a:fld>
            <a:endParaRPr lang="en-CA"/>
          </a:p>
        </p:txBody>
      </p:sp>
    </p:spTree>
    <p:extLst>
      <p:ext uri="{BB962C8B-B14F-4D97-AF65-F5344CB8AC3E}">
        <p14:creationId xmlns:p14="http://schemas.microsoft.com/office/powerpoint/2010/main" val="2611262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30</a:t>
            </a:fld>
            <a:endParaRPr lang="en-CA"/>
          </a:p>
        </p:txBody>
      </p:sp>
    </p:spTree>
    <p:extLst>
      <p:ext uri="{BB962C8B-B14F-4D97-AF65-F5344CB8AC3E}">
        <p14:creationId xmlns:p14="http://schemas.microsoft.com/office/powerpoint/2010/main" val="1519979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Responsive</a:t>
            </a:r>
            <a:r>
              <a:rPr lang="en-US" baseline="0" dirty="0" smtClean="0"/>
              <a:t> teaching strategies – short-term interventions. </a:t>
            </a:r>
          </a:p>
          <a:p>
            <a:r>
              <a:rPr lang="en-US" baseline="0" dirty="0" smtClean="0"/>
              <a:t>Notify the SBST – complete the Referral form – documenting strategies tried to date –</a:t>
            </a:r>
          </a:p>
          <a:p>
            <a:r>
              <a:rPr lang="en-US" baseline="0" dirty="0" smtClean="0"/>
              <a:t>SBST – problem solving session with Principal, PST – to move forward. </a:t>
            </a:r>
          </a:p>
          <a:p>
            <a:r>
              <a:rPr lang="en-US" baseline="0" dirty="0" smtClean="0"/>
              <a:t>The first step is not a SSP/IEP. </a:t>
            </a:r>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31</a:t>
            </a:fld>
            <a:endParaRPr lang="en-CA"/>
          </a:p>
        </p:txBody>
      </p:sp>
    </p:spTree>
    <p:extLst>
      <p:ext uri="{BB962C8B-B14F-4D97-AF65-F5344CB8AC3E}">
        <p14:creationId xmlns:p14="http://schemas.microsoft.com/office/powerpoint/2010/main" val="2181480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SSP/IEP</a:t>
            </a:r>
            <a:r>
              <a:rPr lang="en-US" baseline="0" dirty="0" smtClean="0"/>
              <a:t> – living documents – need to be reviewed/updated/modified throughout the year. </a:t>
            </a:r>
          </a:p>
          <a:p>
            <a:r>
              <a:rPr lang="en-US" baseline="0" dirty="0" smtClean="0"/>
              <a:t>With the PST… </a:t>
            </a:r>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32</a:t>
            </a:fld>
            <a:endParaRPr lang="en-CA"/>
          </a:p>
        </p:txBody>
      </p:sp>
    </p:spTree>
    <p:extLst>
      <p:ext uri="{BB962C8B-B14F-4D97-AF65-F5344CB8AC3E}">
        <p14:creationId xmlns:p14="http://schemas.microsoft.com/office/powerpoint/2010/main" val="3602852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33</a:t>
            </a:fld>
            <a:endParaRPr lang="en-CA"/>
          </a:p>
        </p:txBody>
      </p:sp>
    </p:spTree>
    <p:extLst>
      <p:ext uri="{BB962C8B-B14F-4D97-AF65-F5344CB8AC3E}">
        <p14:creationId xmlns:p14="http://schemas.microsoft.com/office/powerpoint/2010/main" val="2106382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a:t>
            </a:r>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34</a:t>
            </a:fld>
            <a:endParaRPr lang="en-CA"/>
          </a:p>
        </p:txBody>
      </p:sp>
    </p:spTree>
    <p:extLst>
      <p:ext uri="{BB962C8B-B14F-4D97-AF65-F5344CB8AC3E}">
        <p14:creationId xmlns:p14="http://schemas.microsoft.com/office/powerpoint/2010/main" val="1177992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35</a:t>
            </a:fld>
            <a:endParaRPr lang="en-CA"/>
          </a:p>
        </p:txBody>
      </p:sp>
    </p:spTree>
    <p:extLst>
      <p:ext uri="{BB962C8B-B14F-4D97-AF65-F5344CB8AC3E}">
        <p14:creationId xmlns:p14="http://schemas.microsoft.com/office/powerpoint/2010/main" val="1395202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the decision of an</a:t>
            </a:r>
            <a:r>
              <a:rPr lang="en-US" baseline="0" dirty="0" smtClean="0"/>
              <a:t> individual teacher – bring it to the SBST first and go from there. </a:t>
            </a:r>
          </a:p>
          <a:p>
            <a:r>
              <a:rPr lang="en-US" baseline="0" dirty="0" smtClean="0"/>
              <a:t>Collaborate with the PST – in writing the MEP. </a:t>
            </a:r>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36</a:t>
            </a:fld>
            <a:endParaRPr lang="en-CA"/>
          </a:p>
        </p:txBody>
      </p:sp>
    </p:spTree>
    <p:extLst>
      <p:ext uri="{BB962C8B-B14F-4D97-AF65-F5344CB8AC3E}">
        <p14:creationId xmlns:p14="http://schemas.microsoft.com/office/powerpoint/2010/main" val="27707998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37</a:t>
            </a:fld>
            <a:endParaRPr lang="en-CA"/>
          </a:p>
        </p:txBody>
      </p:sp>
    </p:spTree>
    <p:extLst>
      <p:ext uri="{BB962C8B-B14F-4D97-AF65-F5344CB8AC3E}">
        <p14:creationId xmlns:p14="http://schemas.microsoft.com/office/powerpoint/2010/main" val="25790912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38</a:t>
            </a:fld>
            <a:endParaRPr lang="en-CA"/>
          </a:p>
        </p:txBody>
      </p:sp>
    </p:spTree>
    <p:extLst>
      <p:ext uri="{BB962C8B-B14F-4D97-AF65-F5344CB8AC3E}">
        <p14:creationId xmlns:p14="http://schemas.microsoft.com/office/powerpoint/2010/main" val="3070973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39</a:t>
            </a:fld>
            <a:endParaRPr lang="en-CA"/>
          </a:p>
        </p:txBody>
      </p:sp>
    </p:spTree>
    <p:extLst>
      <p:ext uri="{BB962C8B-B14F-4D97-AF65-F5344CB8AC3E}">
        <p14:creationId xmlns:p14="http://schemas.microsoft.com/office/powerpoint/2010/main" val="3331368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Regular program</a:t>
            </a:r>
            <a:r>
              <a:rPr lang="en-US" baseline="0" dirty="0" smtClean="0"/>
              <a:t> – curricular learning outcomes at Grade Level. Can be with accommodations for learning difficulty or enrichment. – documented on an SSP</a:t>
            </a:r>
          </a:p>
          <a:p>
            <a:r>
              <a:rPr lang="en-US" baseline="0" dirty="0" smtClean="0"/>
              <a:t>Modified program  -  curricular learning outcomes significantly above or below Grade Level. – documented </a:t>
            </a:r>
          </a:p>
          <a:p>
            <a:r>
              <a:rPr lang="en-US" baseline="0" dirty="0" smtClean="0"/>
              <a:t>Individual Education Plan – student specific learning outcomes which may or may not include curricular learning outcomes </a:t>
            </a:r>
          </a:p>
          <a:p>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4</a:t>
            </a:fld>
            <a:endParaRPr lang="en-CA"/>
          </a:p>
        </p:txBody>
      </p:sp>
    </p:spTree>
    <p:extLst>
      <p:ext uri="{BB962C8B-B14F-4D97-AF65-F5344CB8AC3E}">
        <p14:creationId xmlns:p14="http://schemas.microsoft.com/office/powerpoint/2010/main" val="2615286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vision for inclusive schooling in the NWT – </a:t>
            </a:r>
          </a:p>
          <a:p>
            <a:r>
              <a:rPr lang="en-US" baseline="0" dirty="0" smtClean="0"/>
              <a:t>About diversity – and meeting the needs of students. </a:t>
            </a:r>
          </a:p>
          <a:p>
            <a:endParaRPr lang="en-US" baseline="0" dirty="0" smtClean="0"/>
          </a:p>
          <a:p>
            <a:r>
              <a:rPr lang="en-US" baseline="0" dirty="0" smtClean="0"/>
              <a:t>Ministerial Directive on IS (2016) – updated March 2017</a:t>
            </a:r>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5</a:t>
            </a:fld>
            <a:endParaRPr lang="en-CA"/>
          </a:p>
        </p:txBody>
      </p:sp>
    </p:spTree>
    <p:extLst>
      <p:ext uri="{BB962C8B-B14F-4D97-AF65-F5344CB8AC3E}">
        <p14:creationId xmlns:p14="http://schemas.microsoft.com/office/powerpoint/2010/main" val="2597289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6</a:t>
            </a:fld>
            <a:endParaRPr lang="en-CA"/>
          </a:p>
        </p:txBody>
      </p:sp>
    </p:spTree>
    <p:extLst>
      <p:ext uri="{BB962C8B-B14F-4D97-AF65-F5344CB8AC3E}">
        <p14:creationId xmlns:p14="http://schemas.microsoft.com/office/powerpoint/2010/main" val="56814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learning environment – inclusive</a:t>
            </a:r>
            <a:r>
              <a:rPr lang="en-US" baseline="0" dirty="0" smtClean="0"/>
              <a:t> environment where instruction is designed to be delivered to students of mixed ability and with their peer group. </a:t>
            </a:r>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7</a:t>
            </a:fld>
            <a:endParaRPr lang="en-CA"/>
          </a:p>
        </p:txBody>
      </p:sp>
    </p:spTree>
    <p:extLst>
      <p:ext uri="{BB962C8B-B14F-4D97-AF65-F5344CB8AC3E}">
        <p14:creationId xmlns:p14="http://schemas.microsoft.com/office/powerpoint/2010/main" val="2108262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Diversity – we all com</a:t>
            </a:r>
            <a:r>
              <a:rPr lang="en-US" baseline="0" dirty="0" smtClean="0"/>
              <a:t>e from a different place – and we need to respect that. </a:t>
            </a:r>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8</a:t>
            </a:fld>
            <a:endParaRPr lang="en-CA"/>
          </a:p>
        </p:txBody>
      </p:sp>
    </p:spTree>
    <p:extLst>
      <p:ext uri="{BB962C8B-B14F-4D97-AF65-F5344CB8AC3E}">
        <p14:creationId xmlns:p14="http://schemas.microsoft.com/office/powerpoint/2010/main" val="319914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Collaborative</a:t>
            </a:r>
            <a:r>
              <a:rPr lang="en-US" baseline="0" dirty="0" smtClean="0"/>
              <a:t> culture – PLCs, teacher teams. This is no longer about working in silos… teachers need to work together – set goals, collaborate, learn from each other. </a:t>
            </a:r>
          </a:p>
          <a:p>
            <a:r>
              <a:rPr lang="en-US" baseline="0" dirty="0" smtClean="0"/>
              <a:t>No longer your students, my students.. They are our students. </a:t>
            </a:r>
          </a:p>
          <a:p>
            <a:endParaRPr lang="en-US" baseline="0" dirty="0" smtClean="0"/>
          </a:p>
          <a:p>
            <a:r>
              <a:rPr lang="en-US" baseline="0" dirty="0" smtClean="0"/>
              <a:t>Must involve parents – reach out, get them into the schools, home visits. </a:t>
            </a:r>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9</a:t>
            </a:fld>
            <a:endParaRPr lang="en-CA"/>
          </a:p>
        </p:txBody>
      </p:sp>
    </p:spTree>
    <p:extLst>
      <p:ext uri="{BB962C8B-B14F-4D97-AF65-F5344CB8AC3E}">
        <p14:creationId xmlns:p14="http://schemas.microsoft.com/office/powerpoint/2010/main" val="4119887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Content Placeholder 3"/>
          <p:cNvPicPr>
            <a:picLocks/>
          </p:cNvPicPr>
          <p:nvPr userDrawn="1"/>
        </p:nvPicPr>
        <p:blipFill rotWithShape="1">
          <a:blip r:embed="rId2">
            <a:extLst>
              <a:ext uri="{28A0092B-C50C-407E-A947-70E740481C1C}">
                <a14:useLocalDpi xmlns:a14="http://schemas.microsoft.com/office/drawing/2010/main" val="0"/>
              </a:ext>
            </a:extLst>
          </a:blip>
          <a:srcRect l="-6081" t="-19401" r="13418" b="48291"/>
          <a:stretch/>
        </p:blipFill>
        <p:spPr bwMode="auto">
          <a:xfrm>
            <a:off x="685801" y="-228599"/>
            <a:ext cx="8445876" cy="47362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8" name="Picture 7" descr="Powerpoint_templates_page2_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24" y="228600"/>
            <a:ext cx="9131676" cy="6858000"/>
          </a:xfrm>
          <a:prstGeom prst="rect">
            <a:avLst/>
          </a:prstGeom>
        </p:spPr>
      </p:pic>
      <p:sp>
        <p:nvSpPr>
          <p:cNvPr id="2" name="Title 1"/>
          <p:cNvSpPr>
            <a:spLocks noGrp="1"/>
          </p:cNvSpPr>
          <p:nvPr>
            <p:ph type="ctrTitle" hasCustomPrompt="1"/>
          </p:nvPr>
        </p:nvSpPr>
        <p:spPr>
          <a:xfrm>
            <a:off x="152400" y="3429000"/>
            <a:ext cx="8763000" cy="1447800"/>
          </a:xfrm>
        </p:spPr>
        <p:txBody>
          <a:bodyPr/>
          <a:lstStyle>
            <a:lvl1pPr algn="r">
              <a:defRPr baseline="0">
                <a:latin typeface="Calibri"/>
              </a:defRPr>
            </a:lvl1pPr>
          </a:lstStyle>
          <a:p>
            <a:r>
              <a:rPr lang="en-US" dirty="0" smtClean="0"/>
              <a:t/>
            </a:r>
            <a:br>
              <a:rPr lang="en-US" dirty="0" smtClean="0"/>
            </a:br>
            <a:r>
              <a:rPr lang="en-US" dirty="0" smtClean="0"/>
              <a:t> Inclusive Schooling Update</a:t>
            </a:r>
            <a:endParaRPr lang="en-US" dirty="0"/>
          </a:p>
        </p:txBody>
      </p:sp>
      <p:sp>
        <p:nvSpPr>
          <p:cNvPr id="3" name="Subtitle 2"/>
          <p:cNvSpPr>
            <a:spLocks noGrp="1"/>
          </p:cNvSpPr>
          <p:nvPr>
            <p:ph type="subTitle" idx="1" hasCustomPrompt="1"/>
          </p:nvPr>
        </p:nvSpPr>
        <p:spPr>
          <a:xfrm>
            <a:off x="12324" y="5257800"/>
            <a:ext cx="6400800" cy="457200"/>
          </a:xfrm>
        </p:spPr>
        <p:txBody>
          <a:bodyPr/>
          <a:lstStyle>
            <a:lvl1pPr marL="0" indent="0" algn="l">
              <a:buNone/>
              <a:defRPr sz="2000" baseline="0">
                <a:solidFill>
                  <a:schemeClr val="bg1"/>
                </a:solidFill>
                <a:latin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Education Renewal Update                February 5, 2016</a:t>
            </a:r>
            <a:endParaRPr lang="en-US" dirty="0"/>
          </a:p>
        </p:txBody>
      </p:sp>
      <p:pic>
        <p:nvPicPr>
          <p:cNvPr id="7" name="Picture 6" descr="Government of NW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72200" y="5943600"/>
            <a:ext cx="2362200" cy="332279"/>
          </a:xfrm>
          <a:prstGeom prst="rect">
            <a:avLst/>
          </a:prstGeom>
        </p:spPr>
      </p:pic>
    </p:spTree>
    <p:extLst>
      <p:ext uri="{BB962C8B-B14F-4D97-AF65-F5344CB8AC3E}">
        <p14:creationId xmlns:p14="http://schemas.microsoft.com/office/powerpoint/2010/main" val="37811818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9C802FF2-0D17-364B-97D5-30CD39FB544A}" type="slidenum">
              <a:rPr lang="en-CA"/>
              <a:pPr>
                <a:defRPr/>
              </a:pPr>
              <a:t>‹#›</a:t>
            </a:fld>
            <a:endParaRPr lang="en-CA"/>
          </a:p>
        </p:txBody>
      </p:sp>
    </p:spTree>
    <p:extLst>
      <p:ext uri="{BB962C8B-B14F-4D97-AF65-F5344CB8AC3E}">
        <p14:creationId xmlns:p14="http://schemas.microsoft.com/office/powerpoint/2010/main" val="37299266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9C4F01C6-D40B-F34D-AD5E-D8409978818A}" type="slidenum">
              <a:rPr lang="en-CA"/>
              <a:pPr>
                <a:defRPr/>
              </a:pPr>
              <a:t>‹#›</a:t>
            </a:fld>
            <a:endParaRPr lang="en-CA"/>
          </a:p>
        </p:txBody>
      </p:sp>
    </p:spTree>
    <p:extLst>
      <p:ext uri="{BB962C8B-B14F-4D97-AF65-F5344CB8AC3E}">
        <p14:creationId xmlns:p14="http://schemas.microsoft.com/office/powerpoint/2010/main" val="27666244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t="2915"/>
          <a:stretch/>
        </p:blipFill>
        <p:spPr>
          <a:xfrm>
            <a:off x="0" y="0"/>
            <a:ext cx="9144000" cy="3505200"/>
          </a:xfrm>
          <a:prstGeom prst="rect">
            <a:avLst/>
          </a:prstGeom>
        </p:spPr>
      </p:pic>
      <p:pic>
        <p:nvPicPr>
          <p:cNvPr id="4" name="Picture 3" descr="Powerpoint_templates_page2_117.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24" y="0"/>
            <a:ext cx="9131676" cy="6858000"/>
          </a:xfrm>
          <a:prstGeom prst="rect">
            <a:avLst/>
          </a:prstGeom>
        </p:spPr>
      </p:pic>
      <p:sp>
        <p:nvSpPr>
          <p:cNvPr id="11" name="Title 1"/>
          <p:cNvSpPr>
            <a:spLocks noGrp="1"/>
          </p:cNvSpPr>
          <p:nvPr>
            <p:ph type="ctrTitle"/>
          </p:nvPr>
        </p:nvSpPr>
        <p:spPr>
          <a:xfrm>
            <a:off x="152400" y="3429000"/>
            <a:ext cx="8763000" cy="1447800"/>
          </a:xfrm>
        </p:spPr>
        <p:txBody>
          <a:bodyPr/>
          <a:lstStyle>
            <a:lvl1pPr algn="r">
              <a:defRPr baseline="0">
                <a:latin typeface="Calibri"/>
              </a:defRPr>
            </a:lvl1pPr>
          </a:lstStyle>
          <a:p>
            <a:r>
              <a:rPr lang="en-US" dirty="0" smtClean="0"/>
              <a:t>Click to edit Master title style</a:t>
            </a:r>
            <a:endParaRPr lang="en-US" dirty="0"/>
          </a:p>
        </p:txBody>
      </p:sp>
      <p:sp>
        <p:nvSpPr>
          <p:cNvPr id="12" name="Subtitle 2"/>
          <p:cNvSpPr>
            <a:spLocks noGrp="1"/>
          </p:cNvSpPr>
          <p:nvPr>
            <p:ph type="subTitle" idx="1" hasCustomPrompt="1"/>
          </p:nvPr>
        </p:nvSpPr>
        <p:spPr>
          <a:xfrm>
            <a:off x="381000" y="5029200"/>
            <a:ext cx="6400800" cy="457200"/>
          </a:xfrm>
        </p:spPr>
        <p:txBody>
          <a:bodyPr/>
          <a:lstStyle>
            <a:lvl1pPr marL="0" indent="0" algn="l">
              <a:buNone/>
              <a:defRPr sz="2000">
                <a:solidFill>
                  <a:schemeClr val="bg1"/>
                </a:solidFill>
                <a:latin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Date:                       Name:</a:t>
            </a:r>
            <a:endParaRPr lang="en-US" dirty="0"/>
          </a:p>
        </p:txBody>
      </p:sp>
      <p:pic>
        <p:nvPicPr>
          <p:cNvPr id="7" name="Picture 6" descr="Government of NW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72200" y="5943600"/>
            <a:ext cx="2362200" cy="332279"/>
          </a:xfrm>
          <a:prstGeom prst="rect">
            <a:avLst/>
          </a:prstGeom>
        </p:spPr>
      </p:pic>
    </p:spTree>
    <p:extLst>
      <p:ext uri="{BB962C8B-B14F-4D97-AF65-F5344CB8AC3E}">
        <p14:creationId xmlns:p14="http://schemas.microsoft.com/office/powerpoint/2010/main" val="4030422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0CAC76-2916-394C-9473-000F0D825B12}" type="slidenum">
              <a:rPr lang="en-US" smtClean="0"/>
              <a:t>‹#›</a:t>
            </a:fld>
            <a:endParaRPr lang="en-US"/>
          </a:p>
        </p:txBody>
      </p:sp>
    </p:spTree>
    <p:extLst>
      <p:ext uri="{BB962C8B-B14F-4D97-AF65-F5344CB8AC3E}">
        <p14:creationId xmlns:p14="http://schemas.microsoft.com/office/powerpoint/2010/main" val="26111073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0CAC76-2916-394C-9473-000F0D825B12}" type="slidenum">
              <a:rPr lang="en-US" smtClean="0"/>
              <a:t>‹#›</a:t>
            </a:fld>
            <a:endParaRPr lang="en-US"/>
          </a:p>
        </p:txBody>
      </p:sp>
    </p:spTree>
    <p:extLst>
      <p:ext uri="{BB962C8B-B14F-4D97-AF65-F5344CB8AC3E}">
        <p14:creationId xmlns:p14="http://schemas.microsoft.com/office/powerpoint/2010/main" val="41470785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0CAC76-2916-394C-9473-000F0D825B12}" type="slidenum">
              <a:rPr lang="en-US" smtClean="0"/>
              <a:t>‹#›</a:t>
            </a:fld>
            <a:endParaRPr lang="en-US"/>
          </a:p>
        </p:txBody>
      </p:sp>
    </p:spTree>
    <p:extLst>
      <p:ext uri="{BB962C8B-B14F-4D97-AF65-F5344CB8AC3E}">
        <p14:creationId xmlns:p14="http://schemas.microsoft.com/office/powerpoint/2010/main" val="5116837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E0CAC76-2916-394C-9473-000F0D825B12}" type="slidenum">
              <a:rPr lang="en-US" smtClean="0"/>
              <a:t>‹#›</a:t>
            </a:fld>
            <a:endParaRPr lang="en-US"/>
          </a:p>
        </p:txBody>
      </p:sp>
    </p:spTree>
    <p:extLst>
      <p:ext uri="{BB962C8B-B14F-4D97-AF65-F5344CB8AC3E}">
        <p14:creationId xmlns:p14="http://schemas.microsoft.com/office/powerpoint/2010/main" val="36535113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E0CAC76-2916-394C-9473-000F0D825B12}" type="slidenum">
              <a:rPr lang="en-US" smtClean="0"/>
              <a:t>‹#›</a:t>
            </a:fld>
            <a:endParaRPr lang="en-US"/>
          </a:p>
        </p:txBody>
      </p:sp>
    </p:spTree>
    <p:extLst>
      <p:ext uri="{BB962C8B-B14F-4D97-AF65-F5344CB8AC3E}">
        <p14:creationId xmlns:p14="http://schemas.microsoft.com/office/powerpoint/2010/main" val="21394597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E0CAC76-2916-394C-9473-000F0D825B12}" type="slidenum">
              <a:rPr lang="en-US" smtClean="0"/>
              <a:t>‹#›</a:t>
            </a:fld>
            <a:endParaRPr lang="en-US"/>
          </a:p>
        </p:txBody>
      </p:sp>
    </p:spTree>
    <p:extLst>
      <p:ext uri="{BB962C8B-B14F-4D97-AF65-F5344CB8AC3E}">
        <p14:creationId xmlns:p14="http://schemas.microsoft.com/office/powerpoint/2010/main" val="14750991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0CAC76-2916-394C-9473-000F0D825B12}" type="slidenum">
              <a:rPr lang="en-US" smtClean="0"/>
              <a:t>‹#›</a:t>
            </a:fld>
            <a:endParaRPr lang="en-US"/>
          </a:p>
        </p:txBody>
      </p:sp>
    </p:spTree>
    <p:extLst>
      <p:ext uri="{BB962C8B-B14F-4D97-AF65-F5344CB8AC3E}">
        <p14:creationId xmlns:p14="http://schemas.microsoft.com/office/powerpoint/2010/main" val="13287066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371600"/>
          </a:xfrm>
          <a:prstGeom prst="rect">
            <a:avLst/>
          </a:prstGeom>
          <a:solidFill>
            <a:schemeClr val="bg1">
              <a:lumMod val="95000"/>
            </a:schemeClr>
          </a:solidFill>
          <a:ln w="12700">
            <a:noFill/>
            <a:tailEnd type="stealt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D236B2C6-C152-4D46-82C9-B817407260E3}" type="slidenum">
              <a:rPr lang="en-CA"/>
              <a:pPr>
                <a:defRPr/>
              </a:pPr>
              <a:t>‹#›</a:t>
            </a:fld>
            <a:endParaRPr lang="en-CA"/>
          </a:p>
        </p:txBody>
      </p:sp>
    </p:spTree>
    <p:extLst>
      <p:ext uri="{BB962C8B-B14F-4D97-AF65-F5344CB8AC3E}">
        <p14:creationId xmlns:p14="http://schemas.microsoft.com/office/powerpoint/2010/main" val="28006166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0CAC76-2916-394C-9473-000F0D825B12}" type="slidenum">
              <a:rPr lang="en-US" smtClean="0"/>
              <a:t>‹#›</a:t>
            </a:fld>
            <a:endParaRPr lang="en-US"/>
          </a:p>
        </p:txBody>
      </p:sp>
    </p:spTree>
    <p:extLst>
      <p:ext uri="{BB962C8B-B14F-4D97-AF65-F5344CB8AC3E}">
        <p14:creationId xmlns:p14="http://schemas.microsoft.com/office/powerpoint/2010/main" val="5172126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0CAC76-2916-394C-9473-000F0D825B12}" type="slidenum">
              <a:rPr lang="en-US" smtClean="0"/>
              <a:t>‹#›</a:t>
            </a:fld>
            <a:endParaRPr lang="en-US"/>
          </a:p>
        </p:txBody>
      </p:sp>
    </p:spTree>
    <p:extLst>
      <p:ext uri="{BB962C8B-B14F-4D97-AF65-F5344CB8AC3E}">
        <p14:creationId xmlns:p14="http://schemas.microsoft.com/office/powerpoint/2010/main" val="18814930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0CAC76-2916-394C-9473-000F0D825B12}" type="slidenum">
              <a:rPr lang="en-US" smtClean="0"/>
              <a:t>‹#›</a:t>
            </a:fld>
            <a:endParaRPr lang="en-US"/>
          </a:p>
        </p:txBody>
      </p:sp>
    </p:spTree>
    <p:extLst>
      <p:ext uri="{BB962C8B-B14F-4D97-AF65-F5344CB8AC3E}">
        <p14:creationId xmlns:p14="http://schemas.microsoft.com/office/powerpoint/2010/main" val="349052143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t="2915"/>
          <a:stretch/>
        </p:blipFill>
        <p:spPr>
          <a:xfrm>
            <a:off x="0" y="0"/>
            <a:ext cx="9144000" cy="3505200"/>
          </a:xfrm>
          <a:prstGeom prst="rect">
            <a:avLst/>
          </a:prstGeom>
        </p:spPr>
      </p:pic>
      <p:pic>
        <p:nvPicPr>
          <p:cNvPr id="3" name="Picture 2" descr="Powerpoint_templates_page2_113.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24" y="0"/>
            <a:ext cx="9131676" cy="6858000"/>
          </a:xfrm>
          <a:prstGeom prst="rect">
            <a:avLst/>
          </a:prstGeom>
        </p:spPr>
      </p:pic>
      <p:sp>
        <p:nvSpPr>
          <p:cNvPr id="13" name="Title 1"/>
          <p:cNvSpPr>
            <a:spLocks noGrp="1"/>
          </p:cNvSpPr>
          <p:nvPr>
            <p:ph type="ctrTitle"/>
          </p:nvPr>
        </p:nvSpPr>
        <p:spPr>
          <a:xfrm>
            <a:off x="152400" y="3429000"/>
            <a:ext cx="8763000" cy="1447800"/>
          </a:xfrm>
        </p:spPr>
        <p:txBody>
          <a:bodyPr/>
          <a:lstStyle>
            <a:lvl1pPr algn="r">
              <a:defRPr baseline="0">
                <a:latin typeface="Calibri"/>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381000" y="5029200"/>
            <a:ext cx="6400800" cy="457200"/>
          </a:xfrm>
        </p:spPr>
        <p:txBody>
          <a:bodyPr/>
          <a:lstStyle>
            <a:lvl1pPr marL="0" indent="0" algn="l">
              <a:buNone/>
              <a:defRPr sz="2000">
                <a:solidFill>
                  <a:schemeClr val="bg1"/>
                </a:solidFill>
                <a:latin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Date:                       Name:</a:t>
            </a:r>
            <a:endParaRPr lang="en-US" dirty="0"/>
          </a:p>
        </p:txBody>
      </p:sp>
      <p:pic>
        <p:nvPicPr>
          <p:cNvPr id="7" name="Picture 6" descr="Government of NW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72200" y="5943600"/>
            <a:ext cx="2362200" cy="332279"/>
          </a:xfrm>
          <a:prstGeom prst="rect">
            <a:avLst/>
          </a:prstGeom>
        </p:spPr>
      </p:pic>
    </p:spTree>
    <p:extLst>
      <p:ext uri="{BB962C8B-B14F-4D97-AF65-F5344CB8AC3E}">
        <p14:creationId xmlns:p14="http://schemas.microsoft.com/office/powerpoint/2010/main" val="18816270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1600200" y="6096000"/>
            <a:ext cx="4648200" cy="685800"/>
          </a:xfrm>
          <a:prstGeom prst="rect">
            <a:avLst/>
          </a:prstGeom>
        </p:spPr>
        <p:txBody>
          <a:bodyPr/>
          <a:lstStyle/>
          <a:p>
            <a:endParaRPr lang="en-US" sz="1200" b="1" dirty="0" smtClean="0">
              <a:latin typeface="+mj-lt"/>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5A3BBC-6892-6944-A52D-370C17B22D96}" type="slidenum">
              <a:rPr lang="en-US" smtClean="0"/>
              <a:t>‹#›</a:t>
            </a:fld>
            <a:endParaRPr lang="en-US"/>
          </a:p>
        </p:txBody>
      </p:sp>
    </p:spTree>
    <p:extLst>
      <p:ext uri="{BB962C8B-B14F-4D97-AF65-F5344CB8AC3E}">
        <p14:creationId xmlns:p14="http://schemas.microsoft.com/office/powerpoint/2010/main" val="271663289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5A3BBC-6892-6944-A52D-370C17B22D96}" type="slidenum">
              <a:rPr lang="en-US" smtClean="0"/>
              <a:t>‹#›</a:t>
            </a:fld>
            <a:endParaRPr lang="en-US"/>
          </a:p>
        </p:txBody>
      </p:sp>
    </p:spTree>
    <p:extLst>
      <p:ext uri="{BB962C8B-B14F-4D97-AF65-F5344CB8AC3E}">
        <p14:creationId xmlns:p14="http://schemas.microsoft.com/office/powerpoint/2010/main" val="413648145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A5A3BBC-6892-6944-A52D-370C17B22D96}" type="slidenum">
              <a:rPr lang="en-US" smtClean="0"/>
              <a:t>‹#›</a:t>
            </a:fld>
            <a:endParaRPr lang="en-US"/>
          </a:p>
        </p:txBody>
      </p:sp>
    </p:spTree>
    <p:extLst>
      <p:ext uri="{BB962C8B-B14F-4D97-AF65-F5344CB8AC3E}">
        <p14:creationId xmlns:p14="http://schemas.microsoft.com/office/powerpoint/2010/main" val="15296508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A5A3BBC-6892-6944-A52D-370C17B22D96}" type="slidenum">
              <a:rPr lang="en-US" smtClean="0"/>
              <a:t>‹#›</a:t>
            </a:fld>
            <a:endParaRPr lang="en-US"/>
          </a:p>
        </p:txBody>
      </p:sp>
    </p:spTree>
    <p:extLst>
      <p:ext uri="{BB962C8B-B14F-4D97-AF65-F5344CB8AC3E}">
        <p14:creationId xmlns:p14="http://schemas.microsoft.com/office/powerpoint/2010/main" val="330693840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sz="1400"/>
            </a:lvl1p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A5A3BBC-6892-6944-A52D-370C17B22D96}" type="slidenum">
              <a:rPr lang="en-US" smtClean="0"/>
              <a:t>‹#›</a:t>
            </a:fld>
            <a:endParaRPr lang="en-US"/>
          </a:p>
        </p:txBody>
      </p:sp>
    </p:spTree>
    <p:extLst>
      <p:ext uri="{BB962C8B-B14F-4D97-AF65-F5344CB8AC3E}">
        <p14:creationId xmlns:p14="http://schemas.microsoft.com/office/powerpoint/2010/main" val="115617009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A5A3BBC-6892-6944-A52D-370C17B22D96}" type="slidenum">
              <a:rPr lang="en-US" smtClean="0"/>
              <a:t>‹#›</a:t>
            </a:fld>
            <a:endParaRPr lang="en-US"/>
          </a:p>
        </p:txBody>
      </p:sp>
    </p:spTree>
    <p:extLst>
      <p:ext uri="{BB962C8B-B14F-4D97-AF65-F5344CB8AC3E}">
        <p14:creationId xmlns:p14="http://schemas.microsoft.com/office/powerpoint/2010/main" val="13217369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05865D8E-00DF-744D-97C1-8D4B4DD14429}" type="slidenum">
              <a:rPr lang="en-CA"/>
              <a:pPr>
                <a:defRPr/>
              </a:pPr>
              <a:t>‹#›</a:t>
            </a:fld>
            <a:endParaRPr lang="en-CA"/>
          </a:p>
        </p:txBody>
      </p:sp>
    </p:spTree>
    <p:extLst>
      <p:ext uri="{BB962C8B-B14F-4D97-AF65-F5344CB8AC3E}">
        <p14:creationId xmlns:p14="http://schemas.microsoft.com/office/powerpoint/2010/main" val="132246878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A5A3BBC-6892-6944-A52D-370C17B22D96}" type="slidenum">
              <a:rPr lang="en-US" smtClean="0"/>
              <a:t>‹#›</a:t>
            </a:fld>
            <a:endParaRPr lang="en-US"/>
          </a:p>
        </p:txBody>
      </p:sp>
    </p:spTree>
    <p:extLst>
      <p:ext uri="{BB962C8B-B14F-4D97-AF65-F5344CB8AC3E}">
        <p14:creationId xmlns:p14="http://schemas.microsoft.com/office/powerpoint/2010/main" val="337661893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A5A3BBC-6892-6944-A52D-370C17B22D96}" type="slidenum">
              <a:rPr lang="en-US" smtClean="0"/>
              <a:t>‹#›</a:t>
            </a:fld>
            <a:endParaRPr lang="en-US"/>
          </a:p>
        </p:txBody>
      </p:sp>
    </p:spTree>
    <p:extLst>
      <p:ext uri="{BB962C8B-B14F-4D97-AF65-F5344CB8AC3E}">
        <p14:creationId xmlns:p14="http://schemas.microsoft.com/office/powerpoint/2010/main" val="371651887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5A3BBC-6892-6944-A52D-370C17B22D96}" type="slidenum">
              <a:rPr lang="en-US" smtClean="0"/>
              <a:t>‹#›</a:t>
            </a:fld>
            <a:endParaRPr lang="en-US"/>
          </a:p>
        </p:txBody>
      </p:sp>
    </p:spTree>
    <p:extLst>
      <p:ext uri="{BB962C8B-B14F-4D97-AF65-F5344CB8AC3E}">
        <p14:creationId xmlns:p14="http://schemas.microsoft.com/office/powerpoint/2010/main" val="176523513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5A3BBC-6892-6944-A52D-370C17B22D96}" type="slidenum">
              <a:rPr lang="en-US" smtClean="0"/>
              <a:t>‹#›</a:t>
            </a:fld>
            <a:endParaRPr lang="en-US"/>
          </a:p>
        </p:txBody>
      </p:sp>
    </p:spTree>
    <p:extLst>
      <p:ext uri="{BB962C8B-B14F-4D97-AF65-F5344CB8AC3E}">
        <p14:creationId xmlns:p14="http://schemas.microsoft.com/office/powerpoint/2010/main" val="251134994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t="2915"/>
          <a:stretch/>
        </p:blipFill>
        <p:spPr>
          <a:xfrm>
            <a:off x="0" y="0"/>
            <a:ext cx="9144000" cy="3505200"/>
          </a:xfrm>
          <a:prstGeom prst="rect">
            <a:avLst/>
          </a:prstGeom>
        </p:spPr>
      </p:pic>
      <p:pic>
        <p:nvPicPr>
          <p:cNvPr id="4" name="Picture 3" descr="Powerpoint_templates_page2_19.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24" y="0"/>
            <a:ext cx="9131676" cy="6858000"/>
          </a:xfrm>
          <a:prstGeom prst="rect">
            <a:avLst/>
          </a:prstGeom>
        </p:spPr>
      </p:pic>
      <p:sp>
        <p:nvSpPr>
          <p:cNvPr id="13" name="Title 1"/>
          <p:cNvSpPr>
            <a:spLocks noGrp="1"/>
          </p:cNvSpPr>
          <p:nvPr>
            <p:ph type="ctrTitle"/>
          </p:nvPr>
        </p:nvSpPr>
        <p:spPr>
          <a:xfrm>
            <a:off x="152400" y="3429000"/>
            <a:ext cx="8763000" cy="1447800"/>
          </a:xfrm>
        </p:spPr>
        <p:txBody>
          <a:bodyPr/>
          <a:lstStyle>
            <a:lvl1pPr algn="r">
              <a:defRPr baseline="0">
                <a:latin typeface="Calibri"/>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381000" y="5029200"/>
            <a:ext cx="6400800" cy="457200"/>
          </a:xfrm>
        </p:spPr>
        <p:txBody>
          <a:bodyPr/>
          <a:lstStyle>
            <a:lvl1pPr marL="0" indent="0" algn="l">
              <a:buNone/>
              <a:defRPr sz="2000">
                <a:solidFill>
                  <a:schemeClr val="bg1"/>
                </a:solidFill>
                <a:latin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Date:                       Name:</a:t>
            </a:r>
            <a:endParaRPr lang="en-US" dirty="0"/>
          </a:p>
        </p:txBody>
      </p:sp>
      <p:pic>
        <p:nvPicPr>
          <p:cNvPr id="7" name="Picture 6" descr="Government of NW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72200" y="5943600"/>
            <a:ext cx="2362200" cy="332279"/>
          </a:xfrm>
          <a:prstGeom prst="rect">
            <a:avLst/>
          </a:prstGeom>
        </p:spPr>
      </p:pic>
    </p:spTree>
    <p:extLst>
      <p:ext uri="{BB962C8B-B14F-4D97-AF65-F5344CB8AC3E}">
        <p14:creationId xmlns:p14="http://schemas.microsoft.com/office/powerpoint/2010/main" val="17656284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7B9607-E603-FF4B-8D6E-921FFB3D71EC}" type="slidenum">
              <a:rPr lang="en-US" smtClean="0"/>
              <a:t>‹#›</a:t>
            </a:fld>
            <a:endParaRPr lang="en-US"/>
          </a:p>
        </p:txBody>
      </p:sp>
    </p:spTree>
    <p:extLst>
      <p:ext uri="{BB962C8B-B14F-4D97-AF65-F5344CB8AC3E}">
        <p14:creationId xmlns:p14="http://schemas.microsoft.com/office/powerpoint/2010/main" val="189796883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7B9607-E603-FF4B-8D6E-921FFB3D71EC}" type="slidenum">
              <a:rPr lang="en-US" smtClean="0"/>
              <a:t>‹#›</a:t>
            </a:fld>
            <a:endParaRPr lang="en-US"/>
          </a:p>
        </p:txBody>
      </p:sp>
    </p:spTree>
    <p:extLst>
      <p:ext uri="{BB962C8B-B14F-4D97-AF65-F5344CB8AC3E}">
        <p14:creationId xmlns:p14="http://schemas.microsoft.com/office/powerpoint/2010/main" val="110049376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7B9607-E603-FF4B-8D6E-921FFB3D71EC}" type="slidenum">
              <a:rPr lang="en-US" smtClean="0"/>
              <a:t>‹#›</a:t>
            </a:fld>
            <a:endParaRPr lang="en-US"/>
          </a:p>
        </p:txBody>
      </p:sp>
    </p:spTree>
    <p:extLst>
      <p:ext uri="{BB962C8B-B14F-4D97-AF65-F5344CB8AC3E}">
        <p14:creationId xmlns:p14="http://schemas.microsoft.com/office/powerpoint/2010/main" val="201729982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7B9607-E603-FF4B-8D6E-921FFB3D71EC}" type="slidenum">
              <a:rPr lang="en-US" smtClean="0"/>
              <a:t>‹#›</a:t>
            </a:fld>
            <a:endParaRPr lang="en-US"/>
          </a:p>
        </p:txBody>
      </p:sp>
    </p:spTree>
    <p:extLst>
      <p:ext uri="{BB962C8B-B14F-4D97-AF65-F5344CB8AC3E}">
        <p14:creationId xmlns:p14="http://schemas.microsoft.com/office/powerpoint/2010/main" val="415983943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7B9607-E603-FF4B-8D6E-921FFB3D71EC}" type="slidenum">
              <a:rPr lang="en-US" smtClean="0"/>
              <a:t>‹#›</a:t>
            </a:fld>
            <a:endParaRPr lang="en-US"/>
          </a:p>
        </p:txBody>
      </p:sp>
    </p:spTree>
    <p:extLst>
      <p:ext uri="{BB962C8B-B14F-4D97-AF65-F5344CB8AC3E}">
        <p14:creationId xmlns:p14="http://schemas.microsoft.com/office/powerpoint/2010/main" val="19873603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0"/>
            <a:ext cx="9144000" cy="1371600"/>
          </a:xfrm>
          <a:prstGeom prst="rect">
            <a:avLst/>
          </a:prstGeom>
          <a:solidFill>
            <a:schemeClr val="bg1">
              <a:lumMod val="95000"/>
            </a:schemeClr>
          </a:solidFill>
          <a:ln w="12700">
            <a:noFill/>
            <a:tailEnd type="stealt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4BEA6274-BAD7-5F49-B540-94832EDADBDD}" type="slidenum">
              <a:rPr lang="en-CA"/>
              <a:pPr>
                <a:defRPr/>
              </a:pPr>
              <a:t>‹#›</a:t>
            </a:fld>
            <a:endParaRPr lang="en-CA"/>
          </a:p>
        </p:txBody>
      </p:sp>
    </p:spTree>
    <p:extLst>
      <p:ext uri="{BB962C8B-B14F-4D97-AF65-F5344CB8AC3E}">
        <p14:creationId xmlns:p14="http://schemas.microsoft.com/office/powerpoint/2010/main" val="194077223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7B9607-E603-FF4B-8D6E-921FFB3D71EC}" type="slidenum">
              <a:rPr lang="en-US" smtClean="0"/>
              <a:t>‹#›</a:t>
            </a:fld>
            <a:endParaRPr lang="en-US"/>
          </a:p>
        </p:txBody>
      </p:sp>
    </p:spTree>
    <p:extLst>
      <p:ext uri="{BB962C8B-B14F-4D97-AF65-F5344CB8AC3E}">
        <p14:creationId xmlns:p14="http://schemas.microsoft.com/office/powerpoint/2010/main" val="5703007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7B9607-E603-FF4B-8D6E-921FFB3D71EC}" type="slidenum">
              <a:rPr lang="en-US" smtClean="0"/>
              <a:t>‹#›</a:t>
            </a:fld>
            <a:endParaRPr lang="en-US"/>
          </a:p>
        </p:txBody>
      </p:sp>
    </p:spTree>
    <p:extLst>
      <p:ext uri="{BB962C8B-B14F-4D97-AF65-F5344CB8AC3E}">
        <p14:creationId xmlns:p14="http://schemas.microsoft.com/office/powerpoint/2010/main" val="428189601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7B9607-E603-FF4B-8D6E-921FFB3D71EC}" type="slidenum">
              <a:rPr lang="en-US" smtClean="0"/>
              <a:t>‹#›</a:t>
            </a:fld>
            <a:endParaRPr lang="en-US"/>
          </a:p>
        </p:txBody>
      </p:sp>
    </p:spTree>
    <p:extLst>
      <p:ext uri="{BB962C8B-B14F-4D97-AF65-F5344CB8AC3E}">
        <p14:creationId xmlns:p14="http://schemas.microsoft.com/office/powerpoint/2010/main" val="148536365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7B9607-E603-FF4B-8D6E-921FFB3D71EC}" type="slidenum">
              <a:rPr lang="en-US" smtClean="0"/>
              <a:t>‹#›</a:t>
            </a:fld>
            <a:endParaRPr lang="en-US"/>
          </a:p>
        </p:txBody>
      </p:sp>
    </p:spTree>
    <p:extLst>
      <p:ext uri="{BB962C8B-B14F-4D97-AF65-F5344CB8AC3E}">
        <p14:creationId xmlns:p14="http://schemas.microsoft.com/office/powerpoint/2010/main" val="136260758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7B9607-E603-FF4B-8D6E-921FFB3D71EC}" type="slidenum">
              <a:rPr lang="en-US" smtClean="0"/>
              <a:t>‹#›</a:t>
            </a:fld>
            <a:endParaRPr lang="en-US"/>
          </a:p>
        </p:txBody>
      </p:sp>
    </p:spTree>
    <p:extLst>
      <p:ext uri="{BB962C8B-B14F-4D97-AF65-F5344CB8AC3E}">
        <p14:creationId xmlns:p14="http://schemas.microsoft.com/office/powerpoint/2010/main" val="146272951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t="2915"/>
          <a:stretch/>
        </p:blipFill>
        <p:spPr>
          <a:xfrm>
            <a:off x="0" y="0"/>
            <a:ext cx="9144000" cy="3505200"/>
          </a:xfrm>
          <a:prstGeom prst="rect">
            <a:avLst/>
          </a:prstGeom>
        </p:spPr>
      </p:pic>
      <p:pic>
        <p:nvPicPr>
          <p:cNvPr id="4" name="Picture 3" descr="Powerpoint_templates_page2_1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24" y="0"/>
            <a:ext cx="9131676" cy="6858000"/>
          </a:xfrm>
          <a:prstGeom prst="rect">
            <a:avLst/>
          </a:prstGeom>
        </p:spPr>
      </p:pic>
      <p:sp>
        <p:nvSpPr>
          <p:cNvPr id="11" name="Title 1"/>
          <p:cNvSpPr>
            <a:spLocks noGrp="1"/>
          </p:cNvSpPr>
          <p:nvPr>
            <p:ph type="ctrTitle"/>
          </p:nvPr>
        </p:nvSpPr>
        <p:spPr>
          <a:xfrm>
            <a:off x="152400" y="3429000"/>
            <a:ext cx="8763000" cy="1447800"/>
          </a:xfrm>
        </p:spPr>
        <p:txBody>
          <a:bodyPr/>
          <a:lstStyle>
            <a:lvl1pPr algn="r">
              <a:defRPr baseline="0">
                <a:latin typeface="Calibri"/>
              </a:defRPr>
            </a:lvl1pPr>
          </a:lstStyle>
          <a:p>
            <a:r>
              <a:rPr lang="en-US" dirty="0" smtClean="0"/>
              <a:t>Click to edit Master title style</a:t>
            </a:r>
            <a:endParaRPr lang="en-US" dirty="0"/>
          </a:p>
        </p:txBody>
      </p:sp>
      <p:sp>
        <p:nvSpPr>
          <p:cNvPr id="12" name="Subtitle 2"/>
          <p:cNvSpPr>
            <a:spLocks noGrp="1"/>
          </p:cNvSpPr>
          <p:nvPr>
            <p:ph type="subTitle" idx="1" hasCustomPrompt="1"/>
          </p:nvPr>
        </p:nvSpPr>
        <p:spPr>
          <a:xfrm>
            <a:off x="381000" y="5029200"/>
            <a:ext cx="6400800" cy="457200"/>
          </a:xfrm>
        </p:spPr>
        <p:txBody>
          <a:bodyPr/>
          <a:lstStyle>
            <a:lvl1pPr marL="0" indent="0" algn="l">
              <a:buNone/>
              <a:defRPr sz="2000">
                <a:solidFill>
                  <a:schemeClr val="bg1"/>
                </a:solidFill>
                <a:latin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Date:                       Name:</a:t>
            </a:r>
            <a:endParaRPr lang="en-US" dirty="0"/>
          </a:p>
        </p:txBody>
      </p:sp>
      <p:pic>
        <p:nvPicPr>
          <p:cNvPr id="7" name="Picture 6" descr="Government of NW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72200" y="5943600"/>
            <a:ext cx="2362200" cy="332279"/>
          </a:xfrm>
          <a:prstGeom prst="rect">
            <a:avLst/>
          </a:prstGeom>
        </p:spPr>
      </p:pic>
    </p:spTree>
    <p:extLst>
      <p:ext uri="{BB962C8B-B14F-4D97-AF65-F5344CB8AC3E}">
        <p14:creationId xmlns:p14="http://schemas.microsoft.com/office/powerpoint/2010/main" val="319780846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AA8772-87A8-A34C-BD67-A59B873FFAF2}" type="slidenum">
              <a:rPr lang="en-US" smtClean="0"/>
              <a:t>‹#›</a:t>
            </a:fld>
            <a:endParaRPr lang="en-US"/>
          </a:p>
        </p:txBody>
      </p:sp>
    </p:spTree>
    <p:extLst>
      <p:ext uri="{BB962C8B-B14F-4D97-AF65-F5344CB8AC3E}">
        <p14:creationId xmlns:p14="http://schemas.microsoft.com/office/powerpoint/2010/main" val="137192372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AA8772-87A8-A34C-BD67-A59B873FFAF2}" type="slidenum">
              <a:rPr lang="en-US" smtClean="0"/>
              <a:t>‹#›</a:t>
            </a:fld>
            <a:endParaRPr lang="en-US"/>
          </a:p>
        </p:txBody>
      </p:sp>
    </p:spTree>
    <p:extLst>
      <p:ext uri="{BB962C8B-B14F-4D97-AF65-F5344CB8AC3E}">
        <p14:creationId xmlns:p14="http://schemas.microsoft.com/office/powerpoint/2010/main" val="83428957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BAA8772-87A8-A34C-BD67-A59B873FFAF2}" type="slidenum">
              <a:rPr lang="en-US" smtClean="0"/>
              <a:t>‹#›</a:t>
            </a:fld>
            <a:endParaRPr lang="en-US"/>
          </a:p>
        </p:txBody>
      </p:sp>
    </p:spTree>
    <p:extLst>
      <p:ext uri="{BB962C8B-B14F-4D97-AF65-F5344CB8AC3E}">
        <p14:creationId xmlns:p14="http://schemas.microsoft.com/office/powerpoint/2010/main" val="129446656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BAA8772-87A8-A34C-BD67-A59B873FFAF2}" type="slidenum">
              <a:rPr lang="en-US" smtClean="0"/>
              <a:t>‹#›</a:t>
            </a:fld>
            <a:endParaRPr lang="en-US"/>
          </a:p>
        </p:txBody>
      </p:sp>
    </p:spTree>
    <p:extLst>
      <p:ext uri="{BB962C8B-B14F-4D97-AF65-F5344CB8AC3E}">
        <p14:creationId xmlns:p14="http://schemas.microsoft.com/office/powerpoint/2010/main" val="8053302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userDrawn="1"/>
        </p:nvSpPr>
        <p:spPr>
          <a:xfrm>
            <a:off x="0" y="0"/>
            <a:ext cx="9144000" cy="1371600"/>
          </a:xfrm>
          <a:prstGeom prst="rect">
            <a:avLst/>
          </a:prstGeom>
          <a:solidFill>
            <a:schemeClr val="bg1">
              <a:lumMod val="95000"/>
            </a:schemeClr>
          </a:solidFill>
          <a:ln w="12700">
            <a:noFill/>
            <a:tailEnd type="stealt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3C69F40F-E5E1-DA4F-9120-6B940EBF72C4}" type="slidenum">
              <a:rPr lang="en-CA"/>
              <a:pPr>
                <a:defRPr/>
              </a:pPr>
              <a:t>‹#›</a:t>
            </a:fld>
            <a:endParaRPr lang="en-CA"/>
          </a:p>
        </p:txBody>
      </p:sp>
    </p:spTree>
    <p:extLst>
      <p:ext uri="{BB962C8B-B14F-4D97-AF65-F5344CB8AC3E}">
        <p14:creationId xmlns:p14="http://schemas.microsoft.com/office/powerpoint/2010/main" val="309759321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BAA8772-87A8-A34C-BD67-A59B873FFAF2}" type="slidenum">
              <a:rPr lang="en-US" smtClean="0"/>
              <a:t>‹#›</a:t>
            </a:fld>
            <a:endParaRPr lang="en-US"/>
          </a:p>
        </p:txBody>
      </p:sp>
    </p:spTree>
    <p:extLst>
      <p:ext uri="{BB962C8B-B14F-4D97-AF65-F5344CB8AC3E}">
        <p14:creationId xmlns:p14="http://schemas.microsoft.com/office/powerpoint/2010/main" val="46049326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BAA8772-87A8-A34C-BD67-A59B873FFAF2}" type="slidenum">
              <a:rPr lang="en-US" smtClean="0"/>
              <a:t>‹#›</a:t>
            </a:fld>
            <a:endParaRPr lang="en-US"/>
          </a:p>
        </p:txBody>
      </p:sp>
    </p:spTree>
    <p:extLst>
      <p:ext uri="{BB962C8B-B14F-4D97-AF65-F5344CB8AC3E}">
        <p14:creationId xmlns:p14="http://schemas.microsoft.com/office/powerpoint/2010/main" val="267856428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BAA8772-87A8-A34C-BD67-A59B873FFAF2}" type="slidenum">
              <a:rPr lang="en-US" smtClean="0"/>
              <a:t>‹#›</a:t>
            </a:fld>
            <a:endParaRPr lang="en-US"/>
          </a:p>
        </p:txBody>
      </p:sp>
    </p:spTree>
    <p:extLst>
      <p:ext uri="{BB962C8B-B14F-4D97-AF65-F5344CB8AC3E}">
        <p14:creationId xmlns:p14="http://schemas.microsoft.com/office/powerpoint/2010/main" val="418094145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BAA8772-87A8-A34C-BD67-A59B873FFAF2}" type="slidenum">
              <a:rPr lang="en-US" smtClean="0"/>
              <a:t>‹#›</a:t>
            </a:fld>
            <a:endParaRPr lang="en-US"/>
          </a:p>
        </p:txBody>
      </p:sp>
    </p:spTree>
    <p:extLst>
      <p:ext uri="{BB962C8B-B14F-4D97-AF65-F5344CB8AC3E}">
        <p14:creationId xmlns:p14="http://schemas.microsoft.com/office/powerpoint/2010/main" val="307532507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AA8772-87A8-A34C-BD67-A59B873FFAF2}" type="slidenum">
              <a:rPr lang="en-US" smtClean="0"/>
              <a:t>‹#›</a:t>
            </a:fld>
            <a:endParaRPr lang="en-US"/>
          </a:p>
        </p:txBody>
      </p:sp>
    </p:spTree>
    <p:extLst>
      <p:ext uri="{BB962C8B-B14F-4D97-AF65-F5344CB8AC3E}">
        <p14:creationId xmlns:p14="http://schemas.microsoft.com/office/powerpoint/2010/main" val="176141662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AA8772-87A8-A34C-BD67-A59B873FFAF2}" type="slidenum">
              <a:rPr lang="en-US" smtClean="0"/>
              <a:t>‹#›</a:t>
            </a:fld>
            <a:endParaRPr lang="en-US"/>
          </a:p>
        </p:txBody>
      </p:sp>
    </p:spTree>
    <p:extLst>
      <p:ext uri="{BB962C8B-B14F-4D97-AF65-F5344CB8AC3E}">
        <p14:creationId xmlns:p14="http://schemas.microsoft.com/office/powerpoint/2010/main" val="180219476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t="2915"/>
          <a:stretch/>
        </p:blipFill>
        <p:spPr>
          <a:xfrm>
            <a:off x="0" y="0"/>
            <a:ext cx="9144000" cy="3505200"/>
          </a:xfrm>
          <a:prstGeom prst="rect">
            <a:avLst/>
          </a:prstGeom>
        </p:spPr>
      </p:pic>
      <p:pic>
        <p:nvPicPr>
          <p:cNvPr id="4" name="Picture 3" descr="Powerpoint_templates_page2_12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24" y="0"/>
            <a:ext cx="9131676" cy="6858000"/>
          </a:xfrm>
          <a:prstGeom prst="rect">
            <a:avLst/>
          </a:prstGeom>
        </p:spPr>
      </p:pic>
      <p:sp>
        <p:nvSpPr>
          <p:cNvPr id="11" name="Title 1"/>
          <p:cNvSpPr>
            <a:spLocks noGrp="1"/>
          </p:cNvSpPr>
          <p:nvPr>
            <p:ph type="ctrTitle"/>
          </p:nvPr>
        </p:nvSpPr>
        <p:spPr>
          <a:xfrm>
            <a:off x="152400" y="3429000"/>
            <a:ext cx="8763000" cy="1447800"/>
          </a:xfrm>
        </p:spPr>
        <p:txBody>
          <a:bodyPr/>
          <a:lstStyle>
            <a:lvl1pPr algn="r">
              <a:defRPr baseline="0">
                <a:latin typeface="Calibri"/>
              </a:defRPr>
            </a:lvl1pPr>
          </a:lstStyle>
          <a:p>
            <a:r>
              <a:rPr lang="en-US" dirty="0" smtClean="0"/>
              <a:t>Click to edit Master title style</a:t>
            </a:r>
            <a:endParaRPr lang="en-US" dirty="0"/>
          </a:p>
        </p:txBody>
      </p:sp>
      <p:sp>
        <p:nvSpPr>
          <p:cNvPr id="12" name="Subtitle 2"/>
          <p:cNvSpPr>
            <a:spLocks noGrp="1"/>
          </p:cNvSpPr>
          <p:nvPr>
            <p:ph type="subTitle" idx="1" hasCustomPrompt="1"/>
          </p:nvPr>
        </p:nvSpPr>
        <p:spPr>
          <a:xfrm>
            <a:off x="381000" y="5029200"/>
            <a:ext cx="6400800" cy="457200"/>
          </a:xfrm>
        </p:spPr>
        <p:txBody>
          <a:bodyPr/>
          <a:lstStyle>
            <a:lvl1pPr marL="0" indent="0" algn="l">
              <a:buNone/>
              <a:defRPr sz="2000">
                <a:solidFill>
                  <a:schemeClr val="bg1"/>
                </a:solidFill>
                <a:latin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Date:                       Name:</a:t>
            </a:r>
            <a:endParaRPr lang="en-US" dirty="0"/>
          </a:p>
        </p:txBody>
      </p:sp>
      <p:pic>
        <p:nvPicPr>
          <p:cNvPr id="7" name="Picture 6" descr="Government of NWT.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72200" y="5943600"/>
            <a:ext cx="2362200" cy="332279"/>
          </a:xfrm>
          <a:prstGeom prst="rect">
            <a:avLst/>
          </a:prstGeom>
        </p:spPr>
      </p:pic>
    </p:spTree>
    <p:extLst>
      <p:ext uri="{BB962C8B-B14F-4D97-AF65-F5344CB8AC3E}">
        <p14:creationId xmlns:p14="http://schemas.microsoft.com/office/powerpoint/2010/main" val="73199410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B46AFF-D814-DC43-990E-929E8C8011DA}" type="slidenum">
              <a:rPr lang="en-US" smtClean="0"/>
              <a:t>‹#›</a:t>
            </a:fld>
            <a:endParaRPr lang="en-US"/>
          </a:p>
        </p:txBody>
      </p:sp>
    </p:spTree>
    <p:extLst>
      <p:ext uri="{BB962C8B-B14F-4D97-AF65-F5344CB8AC3E}">
        <p14:creationId xmlns:p14="http://schemas.microsoft.com/office/powerpoint/2010/main" val="271151185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B46AFF-D814-DC43-990E-929E8C8011DA}" type="slidenum">
              <a:rPr lang="en-US" smtClean="0"/>
              <a:t>‹#›</a:t>
            </a:fld>
            <a:endParaRPr lang="en-US"/>
          </a:p>
        </p:txBody>
      </p:sp>
    </p:spTree>
    <p:extLst>
      <p:ext uri="{BB962C8B-B14F-4D97-AF65-F5344CB8AC3E}">
        <p14:creationId xmlns:p14="http://schemas.microsoft.com/office/powerpoint/2010/main" val="418066374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B46AFF-D814-DC43-990E-929E8C8011DA}" type="slidenum">
              <a:rPr lang="en-US" smtClean="0"/>
              <a:t>‹#›</a:t>
            </a:fld>
            <a:endParaRPr lang="en-US"/>
          </a:p>
        </p:txBody>
      </p:sp>
    </p:spTree>
    <p:extLst>
      <p:ext uri="{BB962C8B-B14F-4D97-AF65-F5344CB8AC3E}">
        <p14:creationId xmlns:p14="http://schemas.microsoft.com/office/powerpoint/2010/main" val="9483012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0"/>
            <a:ext cx="9144000" cy="1371600"/>
          </a:xfrm>
          <a:prstGeom prst="rect">
            <a:avLst/>
          </a:prstGeom>
          <a:solidFill>
            <a:schemeClr val="bg1">
              <a:lumMod val="95000"/>
            </a:schemeClr>
          </a:solidFill>
          <a:ln w="12700">
            <a:noFill/>
            <a:tailEnd type="stealt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B5737119-9AD5-9840-8D4A-2B837FA24E46}" type="slidenum">
              <a:rPr lang="en-CA"/>
              <a:pPr>
                <a:defRPr/>
              </a:pPr>
              <a:t>‹#›</a:t>
            </a:fld>
            <a:endParaRPr lang="en-CA"/>
          </a:p>
        </p:txBody>
      </p:sp>
    </p:spTree>
    <p:extLst>
      <p:ext uri="{BB962C8B-B14F-4D97-AF65-F5344CB8AC3E}">
        <p14:creationId xmlns:p14="http://schemas.microsoft.com/office/powerpoint/2010/main" val="407271930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B46AFF-D814-DC43-990E-929E8C8011DA}" type="slidenum">
              <a:rPr lang="en-US" smtClean="0"/>
              <a:t>‹#›</a:t>
            </a:fld>
            <a:endParaRPr lang="en-US"/>
          </a:p>
        </p:txBody>
      </p:sp>
    </p:spTree>
    <p:extLst>
      <p:ext uri="{BB962C8B-B14F-4D97-AF65-F5344CB8AC3E}">
        <p14:creationId xmlns:p14="http://schemas.microsoft.com/office/powerpoint/2010/main" val="378305699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B46AFF-D814-DC43-990E-929E8C8011DA}" type="slidenum">
              <a:rPr lang="en-US" smtClean="0"/>
              <a:t>‹#›</a:t>
            </a:fld>
            <a:endParaRPr lang="en-US"/>
          </a:p>
        </p:txBody>
      </p:sp>
    </p:spTree>
    <p:extLst>
      <p:ext uri="{BB962C8B-B14F-4D97-AF65-F5344CB8AC3E}">
        <p14:creationId xmlns:p14="http://schemas.microsoft.com/office/powerpoint/2010/main" val="333649115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B46AFF-D814-DC43-990E-929E8C8011DA}" type="slidenum">
              <a:rPr lang="en-US" smtClean="0"/>
              <a:t>‹#›</a:t>
            </a:fld>
            <a:endParaRPr lang="en-US"/>
          </a:p>
        </p:txBody>
      </p:sp>
    </p:spTree>
    <p:extLst>
      <p:ext uri="{BB962C8B-B14F-4D97-AF65-F5344CB8AC3E}">
        <p14:creationId xmlns:p14="http://schemas.microsoft.com/office/powerpoint/2010/main" val="240242193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B46AFF-D814-DC43-990E-929E8C8011DA}" type="slidenum">
              <a:rPr lang="en-US" smtClean="0"/>
              <a:t>‹#›</a:t>
            </a:fld>
            <a:endParaRPr lang="en-US"/>
          </a:p>
        </p:txBody>
      </p:sp>
    </p:spTree>
    <p:extLst>
      <p:ext uri="{BB962C8B-B14F-4D97-AF65-F5344CB8AC3E}">
        <p14:creationId xmlns:p14="http://schemas.microsoft.com/office/powerpoint/2010/main" val="368688777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B46AFF-D814-DC43-990E-929E8C8011DA}" type="slidenum">
              <a:rPr lang="en-US" smtClean="0"/>
              <a:t>‹#›</a:t>
            </a:fld>
            <a:endParaRPr lang="en-US"/>
          </a:p>
        </p:txBody>
      </p:sp>
    </p:spTree>
    <p:extLst>
      <p:ext uri="{BB962C8B-B14F-4D97-AF65-F5344CB8AC3E}">
        <p14:creationId xmlns:p14="http://schemas.microsoft.com/office/powerpoint/2010/main" val="155565508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B46AFF-D814-DC43-990E-929E8C8011DA}" type="slidenum">
              <a:rPr lang="en-US" smtClean="0"/>
              <a:t>‹#›</a:t>
            </a:fld>
            <a:endParaRPr lang="en-US"/>
          </a:p>
        </p:txBody>
      </p:sp>
    </p:spTree>
    <p:extLst>
      <p:ext uri="{BB962C8B-B14F-4D97-AF65-F5344CB8AC3E}">
        <p14:creationId xmlns:p14="http://schemas.microsoft.com/office/powerpoint/2010/main" val="68632620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B46AFF-D814-DC43-990E-929E8C8011DA}" type="slidenum">
              <a:rPr lang="en-US" smtClean="0"/>
              <a:t>‹#›</a:t>
            </a:fld>
            <a:endParaRPr lang="en-US"/>
          </a:p>
        </p:txBody>
      </p:sp>
    </p:spTree>
    <p:extLst>
      <p:ext uri="{BB962C8B-B14F-4D97-AF65-F5344CB8AC3E}">
        <p14:creationId xmlns:p14="http://schemas.microsoft.com/office/powerpoint/2010/main" val="14849871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87182246-0BE1-E94F-A4F1-CE272BB223D3}" type="slidenum">
              <a:rPr lang="en-CA"/>
              <a:pPr>
                <a:defRPr/>
              </a:pPr>
              <a:t>‹#›</a:t>
            </a:fld>
            <a:endParaRPr lang="en-CA"/>
          </a:p>
        </p:txBody>
      </p:sp>
    </p:spTree>
    <p:extLst>
      <p:ext uri="{BB962C8B-B14F-4D97-AF65-F5344CB8AC3E}">
        <p14:creationId xmlns:p14="http://schemas.microsoft.com/office/powerpoint/2010/main" val="42032343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B0469DB5-20DC-AC45-A852-5AB00F49E936}" type="slidenum">
              <a:rPr lang="en-CA"/>
              <a:pPr>
                <a:defRPr/>
              </a:pPr>
              <a:t>‹#›</a:t>
            </a:fld>
            <a:endParaRPr lang="en-CA"/>
          </a:p>
        </p:txBody>
      </p:sp>
    </p:spTree>
    <p:extLst>
      <p:ext uri="{BB962C8B-B14F-4D97-AF65-F5344CB8AC3E}">
        <p14:creationId xmlns:p14="http://schemas.microsoft.com/office/powerpoint/2010/main" val="32142341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26FDCA97-63AC-A441-AEB5-EC11CF8F8ADF}" type="slidenum">
              <a:rPr lang="en-CA"/>
              <a:pPr>
                <a:defRPr/>
              </a:pPr>
              <a:t>‹#›</a:t>
            </a:fld>
            <a:endParaRPr lang="en-CA"/>
          </a:p>
        </p:txBody>
      </p:sp>
    </p:spTree>
    <p:extLst>
      <p:ext uri="{BB962C8B-B14F-4D97-AF65-F5344CB8AC3E}">
        <p14:creationId xmlns:p14="http://schemas.microsoft.com/office/powerpoint/2010/main" val="28486416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8.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0.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owerpoint_templates_page2_12.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32292" cy="6858000"/>
          </a:xfrm>
          <a:prstGeom prst="rect">
            <a:avLst/>
          </a:prstGeom>
        </p:spPr>
      </p:pic>
      <p:sp>
        <p:nvSpPr>
          <p:cNvPr id="1027" name="Rectangle 2"/>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CA" dirty="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2" name="Rectangle 4"/>
          <p:cNvSpPr>
            <a:spLocks noGrp="1" noChangeArrowheads="1"/>
          </p:cNvSpPr>
          <p:nvPr>
            <p:ph type="dt" sz="half" idx="2"/>
          </p:nvPr>
        </p:nvSpPr>
        <p:spPr bwMode="auto">
          <a:xfrm>
            <a:off x="1219200" y="6381750"/>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CA" dirty="0"/>
          </a:p>
        </p:txBody>
      </p:sp>
      <p:sp>
        <p:nvSpPr>
          <p:cNvPr id="1029" name="Rectangle 5"/>
          <p:cNvSpPr>
            <a:spLocks noGrp="1" noChangeArrowheads="1"/>
          </p:cNvSpPr>
          <p:nvPr>
            <p:ph type="ftr" sz="quarter" idx="3"/>
          </p:nvPr>
        </p:nvSpPr>
        <p:spPr bwMode="auto">
          <a:xfrm>
            <a:off x="3048000" y="6553200"/>
            <a:ext cx="2895600" cy="2578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CA" dirty="0"/>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50EB89E-05E0-E84F-80F6-36D88898F957}" type="slidenum">
              <a:rPr lang="en-CA"/>
              <a:pPr>
                <a:defRPr/>
              </a:pPr>
              <a:t>‹#›</a:t>
            </a:fld>
            <a:endParaRPr lang="en-CA" dirty="0"/>
          </a:p>
        </p:txBody>
      </p:sp>
      <p:pic>
        <p:nvPicPr>
          <p:cNvPr id="3" name="Picture 2" descr="Government of NWT.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705600" y="6195063"/>
            <a:ext cx="2058462" cy="28955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rgbClr val="000090"/>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bg1"/>
          </a:solidFill>
          <a:latin typeface="Arial" charset="0"/>
          <a:ea typeface="MS PGothic" pitchFamily="34" charset="-128"/>
          <a:cs typeface="MS PGothic" charset="0"/>
        </a:defRPr>
      </a:lvl2pPr>
      <a:lvl3pPr algn="ctr" rtl="0" eaLnBrk="0" fontAlgn="base" hangingPunct="0">
        <a:spcBef>
          <a:spcPct val="0"/>
        </a:spcBef>
        <a:spcAft>
          <a:spcPct val="0"/>
        </a:spcAft>
        <a:defRPr sz="4400">
          <a:solidFill>
            <a:schemeClr val="bg1"/>
          </a:solidFill>
          <a:latin typeface="Arial" charset="0"/>
          <a:ea typeface="MS PGothic" pitchFamily="34" charset="-128"/>
          <a:cs typeface="MS PGothic" charset="0"/>
        </a:defRPr>
      </a:lvl3pPr>
      <a:lvl4pPr algn="ctr" rtl="0" eaLnBrk="0" fontAlgn="base" hangingPunct="0">
        <a:spcBef>
          <a:spcPct val="0"/>
        </a:spcBef>
        <a:spcAft>
          <a:spcPct val="0"/>
        </a:spcAft>
        <a:defRPr sz="4400">
          <a:solidFill>
            <a:schemeClr val="bg1"/>
          </a:solidFill>
          <a:latin typeface="Arial" charset="0"/>
          <a:ea typeface="MS PGothic" pitchFamily="34" charset="-128"/>
          <a:cs typeface="MS PGothic" charset="0"/>
        </a:defRPr>
      </a:lvl4pPr>
      <a:lvl5pPr algn="ctr" rtl="0" eaLnBrk="0" fontAlgn="base" hangingPunct="0">
        <a:spcBef>
          <a:spcPct val="0"/>
        </a:spcBef>
        <a:spcAft>
          <a:spcPct val="0"/>
        </a:spcAft>
        <a:defRPr sz="4400">
          <a:solidFill>
            <a:schemeClr val="bg1"/>
          </a:solidFill>
          <a:latin typeface="Arial"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Powerpoint_templates_page2_118.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32292"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8" name="Rectangle 4"/>
          <p:cNvSpPr>
            <a:spLocks noGrp="1" noChangeArrowheads="1"/>
          </p:cNvSpPr>
          <p:nvPr>
            <p:ph type="dt" sz="half" idx="2"/>
          </p:nvPr>
        </p:nvSpPr>
        <p:spPr bwMode="auto">
          <a:xfrm>
            <a:off x="1219200" y="6381750"/>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CA" dirty="0"/>
          </a:p>
        </p:txBody>
      </p:sp>
      <p:sp>
        <p:nvSpPr>
          <p:cNvPr id="9" name="Rectangle 5"/>
          <p:cNvSpPr>
            <a:spLocks noGrp="1" noChangeArrowheads="1"/>
          </p:cNvSpPr>
          <p:nvPr>
            <p:ph type="ftr" sz="quarter" idx="3"/>
          </p:nvPr>
        </p:nvSpPr>
        <p:spPr bwMode="auto">
          <a:xfrm>
            <a:off x="3048000" y="6553200"/>
            <a:ext cx="2895600" cy="2578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CA" dirty="0"/>
          </a:p>
        </p:txBody>
      </p:sp>
      <p:sp>
        <p:nvSpPr>
          <p:cNvPr id="1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50EB89E-05E0-E84F-80F6-36D88898F957}" type="slidenum">
              <a:rPr lang="en-CA"/>
              <a:pPr>
                <a:defRPr/>
              </a:pPr>
              <a:t>‹#›</a:t>
            </a:fld>
            <a:endParaRPr lang="en-CA" dirty="0"/>
          </a:p>
        </p:txBody>
      </p:sp>
      <p:pic>
        <p:nvPicPr>
          <p:cNvPr id="13" name="Picture 12" descr="Government of NWT.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705600" y="6195063"/>
            <a:ext cx="2058462" cy="289554"/>
          </a:xfrm>
          <a:prstGeom prst="rect">
            <a:avLst/>
          </a:prstGeom>
        </p:spPr>
      </p:pic>
    </p:spTree>
    <p:extLst>
      <p:ext uri="{BB962C8B-B14F-4D97-AF65-F5344CB8AC3E}">
        <p14:creationId xmlns:p14="http://schemas.microsoft.com/office/powerpoint/2010/main" val="3954536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Powerpoint_templates_page2_114.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32292"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8" name="Rectangle 4"/>
          <p:cNvSpPr>
            <a:spLocks noGrp="1" noChangeArrowheads="1"/>
          </p:cNvSpPr>
          <p:nvPr>
            <p:ph type="dt" sz="half" idx="2"/>
          </p:nvPr>
        </p:nvSpPr>
        <p:spPr bwMode="auto">
          <a:xfrm>
            <a:off x="1219200" y="6381750"/>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CA" dirty="0"/>
          </a:p>
        </p:txBody>
      </p:sp>
      <p:sp>
        <p:nvSpPr>
          <p:cNvPr id="9" name="Rectangle 5"/>
          <p:cNvSpPr>
            <a:spLocks noGrp="1" noChangeArrowheads="1"/>
          </p:cNvSpPr>
          <p:nvPr>
            <p:ph type="ftr" sz="quarter" idx="3"/>
          </p:nvPr>
        </p:nvSpPr>
        <p:spPr bwMode="auto">
          <a:xfrm>
            <a:off x="3048000" y="6553200"/>
            <a:ext cx="2895600" cy="2578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endParaRPr lang="en-CA" dirty="0"/>
          </a:p>
        </p:txBody>
      </p:sp>
      <p:sp>
        <p:nvSpPr>
          <p:cNvPr id="1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50EB89E-05E0-E84F-80F6-36D88898F957}" type="slidenum">
              <a:rPr lang="en-CA"/>
              <a:pPr>
                <a:defRPr/>
              </a:pPr>
              <a:t>‹#›</a:t>
            </a:fld>
            <a:endParaRPr lang="en-CA" dirty="0"/>
          </a:p>
        </p:txBody>
      </p:sp>
      <p:pic>
        <p:nvPicPr>
          <p:cNvPr id="12" name="Picture 11" descr="Government of NWT.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705600" y="6195063"/>
            <a:ext cx="2058462" cy="289554"/>
          </a:xfrm>
          <a:prstGeom prst="rect">
            <a:avLst/>
          </a:prstGeom>
        </p:spPr>
      </p:pic>
    </p:spTree>
    <p:extLst>
      <p:ext uri="{BB962C8B-B14F-4D97-AF65-F5344CB8AC3E}">
        <p14:creationId xmlns:p14="http://schemas.microsoft.com/office/powerpoint/2010/main" val="5201020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Powerpoint_templates_page2_110.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32292"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8" name="Rectangle 4"/>
          <p:cNvSpPr>
            <a:spLocks noGrp="1" noChangeArrowheads="1"/>
          </p:cNvSpPr>
          <p:nvPr>
            <p:ph type="dt" sz="half" idx="2"/>
          </p:nvPr>
        </p:nvSpPr>
        <p:spPr bwMode="auto">
          <a:xfrm>
            <a:off x="1219200" y="6381750"/>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CA" dirty="0"/>
          </a:p>
        </p:txBody>
      </p:sp>
      <p:sp>
        <p:nvSpPr>
          <p:cNvPr id="9" name="Rectangle 5"/>
          <p:cNvSpPr>
            <a:spLocks noGrp="1" noChangeArrowheads="1"/>
          </p:cNvSpPr>
          <p:nvPr>
            <p:ph type="ftr" sz="quarter" idx="3"/>
          </p:nvPr>
        </p:nvSpPr>
        <p:spPr bwMode="auto">
          <a:xfrm>
            <a:off x="3048000" y="6553200"/>
            <a:ext cx="2895600" cy="2578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CA" dirty="0"/>
          </a:p>
        </p:txBody>
      </p:sp>
      <p:sp>
        <p:nvSpPr>
          <p:cNvPr id="1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50EB89E-05E0-E84F-80F6-36D88898F957}" type="slidenum">
              <a:rPr lang="en-CA"/>
              <a:pPr>
                <a:defRPr/>
              </a:pPr>
              <a:t>‹#›</a:t>
            </a:fld>
            <a:endParaRPr lang="en-CA" dirty="0"/>
          </a:p>
        </p:txBody>
      </p:sp>
      <p:pic>
        <p:nvPicPr>
          <p:cNvPr id="12" name="Picture 11" descr="Government of NWT.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705600" y="6195063"/>
            <a:ext cx="2058462" cy="289554"/>
          </a:xfrm>
          <a:prstGeom prst="rect">
            <a:avLst/>
          </a:prstGeom>
        </p:spPr>
      </p:pic>
    </p:spTree>
    <p:extLst>
      <p:ext uri="{BB962C8B-B14F-4D97-AF65-F5344CB8AC3E}">
        <p14:creationId xmlns:p14="http://schemas.microsoft.com/office/powerpoint/2010/main" val="23607412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Powerpoint_templates_page2_16.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32292"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8" name="Rectangle 4"/>
          <p:cNvSpPr>
            <a:spLocks noGrp="1" noChangeArrowheads="1"/>
          </p:cNvSpPr>
          <p:nvPr>
            <p:ph type="dt" sz="half" idx="2"/>
          </p:nvPr>
        </p:nvSpPr>
        <p:spPr bwMode="auto">
          <a:xfrm>
            <a:off x="1219200" y="6381750"/>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CA" dirty="0"/>
          </a:p>
        </p:txBody>
      </p:sp>
      <p:sp>
        <p:nvSpPr>
          <p:cNvPr id="9" name="Rectangle 5"/>
          <p:cNvSpPr>
            <a:spLocks noGrp="1" noChangeArrowheads="1"/>
          </p:cNvSpPr>
          <p:nvPr>
            <p:ph type="ftr" sz="quarter" idx="3"/>
          </p:nvPr>
        </p:nvSpPr>
        <p:spPr bwMode="auto">
          <a:xfrm>
            <a:off x="3048000" y="6553200"/>
            <a:ext cx="2895600" cy="2578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CA" dirty="0"/>
          </a:p>
        </p:txBody>
      </p:sp>
      <p:sp>
        <p:nvSpPr>
          <p:cNvPr id="1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50EB89E-05E0-E84F-80F6-36D88898F957}" type="slidenum">
              <a:rPr lang="en-CA"/>
              <a:pPr>
                <a:defRPr/>
              </a:pPr>
              <a:t>‹#›</a:t>
            </a:fld>
            <a:endParaRPr lang="en-CA" dirty="0"/>
          </a:p>
        </p:txBody>
      </p:sp>
      <p:pic>
        <p:nvPicPr>
          <p:cNvPr id="12" name="Picture 11" descr="Government of NWT.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705600" y="6195063"/>
            <a:ext cx="2058462" cy="289554"/>
          </a:xfrm>
          <a:prstGeom prst="rect">
            <a:avLst/>
          </a:prstGeom>
        </p:spPr>
      </p:pic>
    </p:spTree>
    <p:extLst>
      <p:ext uri="{BB962C8B-B14F-4D97-AF65-F5344CB8AC3E}">
        <p14:creationId xmlns:p14="http://schemas.microsoft.com/office/powerpoint/2010/main" val="975976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Powerpoint_templates_page2_122.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32292"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pic>
        <p:nvPicPr>
          <p:cNvPr id="6" name="Picture 5" descr="Government of NWT.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705600" y="6195063"/>
            <a:ext cx="2058462" cy="289554"/>
          </a:xfrm>
          <a:prstGeom prst="rect">
            <a:avLst/>
          </a:prstGeom>
        </p:spPr>
      </p:pic>
    </p:spTree>
    <p:extLst>
      <p:ext uri="{BB962C8B-B14F-4D97-AF65-F5344CB8AC3E}">
        <p14:creationId xmlns:p14="http://schemas.microsoft.com/office/powerpoint/2010/main" val="34313203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YtUlU8MjlY&amp;index=4&amp;list=PLiK5MOuBF9066XZb6ig7ZD_yHPd34EBM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ce.gov.nt.ca/en/services/k-12-education-and-curriculum/inclusive-schooling-and-student-suppor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ona_Strachan@gov.nt.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Jennifer_Rae@gov.nt.c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SFnMTHhKdkw&amp;index=3&amp;list=PLiK5MOuBF9066XZb6ig7ZD_yHPd34EBM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mailto:Jennifer_Rae@gov.nt.ca" TargetMode="External"/><Relationship Id="rId4" Type="http://schemas.openxmlformats.org/officeDocument/2006/relationships/hyperlink" Target="mailto:Iona_Strachan@gov.nt.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Inclusive Schooling</a:t>
            </a:r>
            <a:br>
              <a:rPr lang="en-US" dirty="0" smtClean="0"/>
            </a:br>
            <a:r>
              <a:rPr lang="en-US" sz="3200" dirty="0" smtClean="0"/>
              <a:t>New to the NWT Educators’ Conference</a:t>
            </a:r>
            <a:endParaRPr lang="en-US" sz="3600" dirty="0"/>
          </a:p>
        </p:txBody>
      </p:sp>
      <p:sp>
        <p:nvSpPr>
          <p:cNvPr id="3" name="Subtitle 2"/>
          <p:cNvSpPr>
            <a:spLocks noGrp="1"/>
          </p:cNvSpPr>
          <p:nvPr>
            <p:ph type="subTitle" idx="1"/>
          </p:nvPr>
        </p:nvSpPr>
        <p:spPr/>
        <p:txBody>
          <a:bodyPr/>
          <a:lstStyle/>
          <a:p>
            <a:r>
              <a:rPr lang="en-US" dirty="0" smtClean="0"/>
              <a:t>August 15, 2017</a:t>
            </a:r>
            <a:endParaRPr lang="en-US" dirty="0"/>
          </a:p>
        </p:txBody>
      </p:sp>
    </p:spTree>
    <p:extLst>
      <p:ext uri="{BB962C8B-B14F-4D97-AF65-F5344CB8AC3E}">
        <p14:creationId xmlns:p14="http://schemas.microsoft.com/office/powerpoint/2010/main" val="948044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a:t>
            </a:r>
            <a:r>
              <a:rPr lang="en-US" i="1" dirty="0" smtClean="0"/>
              <a:t>IS in the NWT…</a:t>
            </a:r>
            <a:endParaRPr lang="en-US" i="1" dirty="0"/>
          </a:p>
        </p:txBody>
      </p:sp>
      <p:sp>
        <p:nvSpPr>
          <p:cNvPr id="3" name="Content Placeholder 2"/>
          <p:cNvSpPr>
            <a:spLocks noGrp="1"/>
          </p:cNvSpPr>
          <p:nvPr>
            <p:ph idx="1"/>
          </p:nvPr>
        </p:nvSpPr>
        <p:spPr>
          <a:xfrm>
            <a:off x="457200" y="1600200"/>
            <a:ext cx="8229600" cy="4495800"/>
          </a:xfrm>
        </p:spPr>
        <p:txBody>
          <a:bodyPr/>
          <a:lstStyle/>
          <a:p>
            <a:r>
              <a:rPr lang="en-US" sz="2800" dirty="0" smtClean="0"/>
              <a:t>Establishes and maintains a </a:t>
            </a:r>
            <a:r>
              <a:rPr lang="en-US" sz="2800" dirty="0" smtClean="0">
                <a:solidFill>
                  <a:srgbClr val="00B050"/>
                </a:solidFill>
              </a:rPr>
              <a:t>professional learning program</a:t>
            </a:r>
            <a:r>
              <a:rPr lang="en-US" sz="2800" dirty="0" smtClean="0"/>
              <a:t> to ensure that educational staff have the knowledge and skills needed to provide effective instruction to a diverse student population.</a:t>
            </a:r>
          </a:p>
          <a:p>
            <a:r>
              <a:rPr lang="en-US" sz="2800" dirty="0" smtClean="0">
                <a:solidFill>
                  <a:srgbClr val="00B050"/>
                </a:solidFill>
              </a:rPr>
              <a:t>Promotes partnerships </a:t>
            </a:r>
            <a:r>
              <a:rPr lang="en-US" sz="2800" dirty="0" smtClean="0"/>
              <a:t>between schools and their communities, operating effectively through a range of school-wide supports and community programs and services available to all students.  </a:t>
            </a:r>
            <a:endParaRPr lang="en-US" sz="2800"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10</a:t>
            </a:fld>
            <a:endParaRPr lang="en-CA"/>
          </a:p>
        </p:txBody>
      </p:sp>
    </p:spTree>
    <p:extLst>
      <p:ext uri="{BB962C8B-B14F-4D97-AF65-F5344CB8AC3E}">
        <p14:creationId xmlns:p14="http://schemas.microsoft.com/office/powerpoint/2010/main" val="3912765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inclusive classroom…</a:t>
            </a:r>
            <a:endParaRPr lang="en-US" dirty="0"/>
          </a:p>
        </p:txBody>
      </p:sp>
      <p:sp>
        <p:nvSpPr>
          <p:cNvPr id="3" name="Content Placeholder 2"/>
          <p:cNvSpPr>
            <a:spLocks noGrp="1"/>
          </p:cNvSpPr>
          <p:nvPr>
            <p:ph idx="1"/>
          </p:nvPr>
        </p:nvSpPr>
        <p:spPr/>
        <p:txBody>
          <a:bodyPr/>
          <a:lstStyle/>
          <a:p>
            <a:r>
              <a:rPr lang="en-US" dirty="0" smtClean="0"/>
              <a:t>Is a place where ALL students experience a sense of </a:t>
            </a:r>
            <a:r>
              <a:rPr lang="en-US" dirty="0" smtClean="0">
                <a:solidFill>
                  <a:srgbClr val="00B050"/>
                </a:solidFill>
              </a:rPr>
              <a:t>belonging &amp; social citizenship </a:t>
            </a:r>
            <a:r>
              <a:rPr lang="en-US" dirty="0" smtClean="0"/>
              <a:t>(membership, inclusion, shared power &amp; value) </a:t>
            </a:r>
            <a:r>
              <a:rPr lang="en-US" sz="2800" dirty="0" smtClean="0"/>
              <a:t>(Parekh, 2014)</a:t>
            </a:r>
          </a:p>
          <a:p>
            <a:r>
              <a:rPr lang="en-US" dirty="0" smtClean="0"/>
              <a:t>Modifies the environment </a:t>
            </a:r>
            <a:r>
              <a:rPr lang="en-US" dirty="0" smtClean="0">
                <a:solidFill>
                  <a:srgbClr val="00B050"/>
                </a:solidFill>
              </a:rPr>
              <a:t>to fit the student </a:t>
            </a:r>
            <a:r>
              <a:rPr lang="en-US" dirty="0" smtClean="0"/>
              <a:t>not the student to fit the environment</a:t>
            </a:r>
          </a:p>
          <a:p>
            <a:r>
              <a:rPr lang="en-US" dirty="0" smtClean="0"/>
              <a:t>Is a space where </a:t>
            </a:r>
            <a:r>
              <a:rPr lang="en-US" dirty="0" smtClean="0">
                <a:solidFill>
                  <a:srgbClr val="00B050"/>
                </a:solidFill>
              </a:rPr>
              <a:t>ALL identities &amp; cultures </a:t>
            </a:r>
            <a:r>
              <a:rPr lang="en-US" dirty="0" smtClean="0"/>
              <a:t>are celebrated</a:t>
            </a:r>
            <a:endParaRPr lang="en-US"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11</a:t>
            </a:fld>
            <a:endParaRPr lang="en-CA"/>
          </a:p>
        </p:txBody>
      </p:sp>
    </p:spTree>
    <p:extLst>
      <p:ext uri="{BB962C8B-B14F-4D97-AF65-F5344CB8AC3E}">
        <p14:creationId xmlns:p14="http://schemas.microsoft.com/office/powerpoint/2010/main" val="1483305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inclusive classroom…</a:t>
            </a:r>
            <a:endParaRPr lang="en-US" dirty="0"/>
          </a:p>
        </p:txBody>
      </p:sp>
      <p:sp>
        <p:nvSpPr>
          <p:cNvPr id="3" name="Content Placeholder 2"/>
          <p:cNvSpPr>
            <a:spLocks noGrp="1"/>
          </p:cNvSpPr>
          <p:nvPr>
            <p:ph idx="1"/>
          </p:nvPr>
        </p:nvSpPr>
        <p:spPr/>
        <p:txBody>
          <a:bodyPr/>
          <a:lstStyle/>
          <a:p>
            <a:r>
              <a:rPr lang="en-US" dirty="0" smtClean="0"/>
              <a:t>Prioritizes the right to </a:t>
            </a:r>
            <a:r>
              <a:rPr lang="en-US" dirty="0" smtClean="0">
                <a:solidFill>
                  <a:srgbClr val="00B050"/>
                </a:solidFill>
              </a:rPr>
              <a:t>participation</a:t>
            </a:r>
            <a:r>
              <a:rPr lang="en-US" dirty="0" smtClean="0"/>
              <a:t> &amp; focuses on setting a positive climate where </a:t>
            </a:r>
            <a:r>
              <a:rPr lang="en-US" dirty="0" smtClean="0">
                <a:solidFill>
                  <a:srgbClr val="00B050"/>
                </a:solidFill>
              </a:rPr>
              <a:t>social engagement &amp; friendships </a:t>
            </a:r>
            <a:r>
              <a:rPr lang="en-US" dirty="0" smtClean="0"/>
              <a:t>can be promoted (Underwood, 2013)</a:t>
            </a:r>
          </a:p>
          <a:p>
            <a:r>
              <a:rPr lang="en-US" dirty="0" smtClean="0"/>
              <a:t>Rejects deficit thinking &amp; does not segregate or organize students according to ability. </a:t>
            </a:r>
            <a:endParaRPr lang="en-US"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12</a:t>
            </a:fld>
            <a:endParaRPr lang="en-CA"/>
          </a:p>
        </p:txBody>
      </p:sp>
    </p:spTree>
    <p:extLst>
      <p:ext uri="{BB962C8B-B14F-4D97-AF65-F5344CB8AC3E}">
        <p14:creationId xmlns:p14="http://schemas.microsoft.com/office/powerpoint/2010/main" val="1203326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education is NOT….</a:t>
            </a:r>
            <a:endParaRPr lang="en-US" dirty="0"/>
          </a:p>
        </p:txBody>
      </p:sp>
      <p:sp>
        <p:nvSpPr>
          <p:cNvPr id="3" name="Content Placeholder 2"/>
          <p:cNvSpPr>
            <a:spLocks noGrp="1"/>
          </p:cNvSpPr>
          <p:nvPr>
            <p:ph idx="1"/>
          </p:nvPr>
        </p:nvSpPr>
        <p:spPr/>
        <p:txBody>
          <a:bodyPr/>
          <a:lstStyle/>
          <a:p>
            <a:r>
              <a:rPr lang="en-US" sz="2800" dirty="0" smtClean="0"/>
              <a:t>Making everyone the same “</a:t>
            </a:r>
            <a:r>
              <a:rPr lang="en-US" sz="2800" dirty="0" err="1" smtClean="0">
                <a:solidFill>
                  <a:srgbClr val="00B050"/>
                </a:solidFill>
              </a:rPr>
              <a:t>colour</a:t>
            </a:r>
            <a:r>
              <a:rPr lang="en-US" sz="2800" dirty="0" smtClean="0"/>
              <a:t>”. The goal is not to “fix” students or create sameness </a:t>
            </a:r>
          </a:p>
          <a:p>
            <a:r>
              <a:rPr lang="en-US" sz="2800" dirty="0" smtClean="0"/>
              <a:t>Restricting opportunities &amp; spaces where students with exceptionalities can be together </a:t>
            </a:r>
          </a:p>
          <a:p>
            <a:r>
              <a:rPr lang="en-US" sz="2800" dirty="0"/>
              <a:t>Drawn from a template – there is no “one-size-fits-all” formula. </a:t>
            </a:r>
          </a:p>
          <a:p>
            <a:r>
              <a:rPr lang="en-US" sz="2800" dirty="0" smtClean="0"/>
              <a:t>Static; fixed</a:t>
            </a:r>
          </a:p>
          <a:p>
            <a:r>
              <a:rPr lang="en-US" sz="2800" dirty="0"/>
              <a:t>A</a:t>
            </a:r>
            <a:r>
              <a:rPr lang="en-US" sz="2800" dirty="0" smtClean="0"/>
              <a:t> project to be completed</a:t>
            </a:r>
          </a:p>
          <a:p>
            <a:r>
              <a:rPr lang="en-US" sz="2800" dirty="0" smtClean="0"/>
              <a:t>Someone else’s responsibility</a:t>
            </a:r>
          </a:p>
          <a:p>
            <a:endParaRPr lang="en-US"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13</a:t>
            </a:fld>
            <a:endParaRPr lang="en-CA"/>
          </a:p>
        </p:txBody>
      </p:sp>
    </p:spTree>
    <p:extLst>
      <p:ext uri="{BB962C8B-B14F-4D97-AF65-F5344CB8AC3E}">
        <p14:creationId xmlns:p14="http://schemas.microsoft.com/office/powerpoint/2010/main" val="2736011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Shelley Moore: Transforming Inclusive Education</a:t>
            </a:r>
            <a:endParaRPr lang="en-US" dirty="0"/>
          </a:p>
        </p:txBody>
      </p:sp>
      <p:sp>
        <p:nvSpPr>
          <p:cNvPr id="3" name="Content Placeholder 2"/>
          <p:cNvSpPr>
            <a:spLocks noGrp="1"/>
          </p:cNvSpPr>
          <p:nvPr>
            <p:ph idx="1"/>
          </p:nvPr>
        </p:nvSpPr>
        <p:spPr/>
        <p:txBody>
          <a:bodyPr/>
          <a:lstStyle/>
          <a:p>
            <a:r>
              <a:rPr lang="en-US" dirty="0">
                <a:hlinkClick r:id="rId3"/>
              </a:rPr>
              <a:t>https://</a:t>
            </a:r>
            <a:r>
              <a:rPr lang="en-US" dirty="0" smtClean="0">
                <a:hlinkClick r:id="rId3"/>
              </a:rPr>
              <a:t>www.youtube.com/watch?v=RYtUlU8MjlY&amp;index=4&amp;list=PLiK5MOuBF9066XZb6ig7ZD_yHPd34EBMg</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14</a:t>
            </a:fld>
            <a:endParaRPr lang="en-CA"/>
          </a:p>
        </p:txBody>
      </p:sp>
    </p:spTree>
    <p:extLst>
      <p:ext uri="{BB962C8B-B14F-4D97-AF65-F5344CB8AC3E}">
        <p14:creationId xmlns:p14="http://schemas.microsoft.com/office/powerpoint/2010/main" val="2658827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Inclusion?</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576" y="1371600"/>
            <a:ext cx="638684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350672" y="5960772"/>
            <a:ext cx="5098424" cy="533400"/>
          </a:xfrm>
        </p:spPr>
        <p:txBody>
          <a:bodyPr/>
          <a:lstStyle/>
          <a:p>
            <a:pPr marL="0" indent="0">
              <a:buNone/>
            </a:pPr>
            <a:r>
              <a:rPr lang="en-US" sz="1800" dirty="0" smtClean="0"/>
              <a:t>Moore, S. &amp; Watson, L. (2012)</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15</a:t>
            </a:fld>
            <a:endParaRPr lang="en-CA" dirty="0"/>
          </a:p>
        </p:txBody>
      </p:sp>
    </p:spTree>
    <p:extLst>
      <p:ext uri="{BB962C8B-B14F-4D97-AF65-F5344CB8AC3E}">
        <p14:creationId xmlns:p14="http://schemas.microsoft.com/office/powerpoint/2010/main" val="812452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 The Rationale</a:t>
            </a:r>
            <a:endParaRPr lang="en-US" dirty="0"/>
          </a:p>
        </p:txBody>
      </p:sp>
      <p:sp>
        <p:nvSpPr>
          <p:cNvPr id="3" name="Content Placeholder 2"/>
          <p:cNvSpPr>
            <a:spLocks noGrp="1"/>
          </p:cNvSpPr>
          <p:nvPr>
            <p:ph idx="1"/>
          </p:nvPr>
        </p:nvSpPr>
        <p:spPr>
          <a:xfrm>
            <a:off x="1447800" y="6106106"/>
            <a:ext cx="4953000" cy="388066"/>
          </a:xfrm>
        </p:spPr>
        <p:txBody>
          <a:bodyPr/>
          <a:lstStyle/>
          <a:p>
            <a:pPr marL="0" indent="0">
              <a:buNone/>
            </a:pPr>
            <a:r>
              <a:rPr lang="en-US" sz="1800" dirty="0" smtClean="0"/>
              <a:t>Moore, S. (2016)</a:t>
            </a:r>
            <a:endParaRPr lang="en-US" sz="1800"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16</a:t>
            </a:fld>
            <a:endParaRPr lang="en-CA"/>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89844"/>
            <a:ext cx="6248400" cy="4717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136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to your </a:t>
            </a:r>
            <a:r>
              <a:rPr lang="en-US" dirty="0" err="1" smtClean="0"/>
              <a:t>neighbour</a:t>
            </a:r>
            <a:r>
              <a:rPr lang="en-US" dirty="0" smtClean="0"/>
              <a:t>…</a:t>
            </a:r>
            <a:endParaRPr lang="en-US" dirty="0"/>
          </a:p>
        </p:txBody>
      </p:sp>
      <p:sp>
        <p:nvSpPr>
          <p:cNvPr id="3" name="Content Placeholder 2"/>
          <p:cNvSpPr>
            <a:spLocks noGrp="1"/>
          </p:cNvSpPr>
          <p:nvPr>
            <p:ph idx="1"/>
          </p:nvPr>
        </p:nvSpPr>
        <p:spPr>
          <a:xfrm>
            <a:off x="457200" y="1905000"/>
            <a:ext cx="8229600" cy="4221163"/>
          </a:xfrm>
        </p:spPr>
        <p:txBody>
          <a:bodyPr/>
          <a:lstStyle/>
          <a:p>
            <a:r>
              <a:rPr lang="en-US" dirty="0" smtClean="0"/>
              <a:t>A connection</a:t>
            </a:r>
          </a:p>
          <a:p>
            <a:r>
              <a:rPr lang="en-US" dirty="0" smtClean="0"/>
              <a:t>A question</a:t>
            </a:r>
          </a:p>
          <a:p>
            <a:r>
              <a:rPr lang="en-US" dirty="0" smtClean="0"/>
              <a:t>A thought</a:t>
            </a:r>
            <a:endParaRPr lang="en-US"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17</a:t>
            </a:fld>
            <a:endParaRPr lang="en-CA"/>
          </a:p>
        </p:txBody>
      </p:sp>
    </p:spTree>
    <p:extLst>
      <p:ext uri="{BB962C8B-B14F-4D97-AF65-F5344CB8AC3E}">
        <p14:creationId xmlns:p14="http://schemas.microsoft.com/office/powerpoint/2010/main" val="1840579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Schooling Documents</a:t>
            </a:r>
            <a:endParaRPr lang="en-US" dirty="0"/>
          </a:p>
        </p:txBody>
      </p:sp>
      <p:sp>
        <p:nvSpPr>
          <p:cNvPr id="3" name="Content Placeholder 2"/>
          <p:cNvSpPr>
            <a:spLocks noGrp="1"/>
          </p:cNvSpPr>
          <p:nvPr>
            <p:ph idx="1"/>
          </p:nvPr>
        </p:nvSpPr>
        <p:spPr>
          <a:xfrm>
            <a:off x="4267200" y="1600200"/>
            <a:ext cx="4419600" cy="4525963"/>
          </a:xfrm>
        </p:spPr>
        <p:txBody>
          <a:bodyPr/>
          <a:lstStyle/>
          <a:p>
            <a:r>
              <a:rPr lang="en-US" dirty="0">
                <a:hlinkClick r:id="rId3"/>
              </a:rPr>
              <a:t>https://</a:t>
            </a:r>
            <a:r>
              <a:rPr lang="en-US" dirty="0" smtClean="0">
                <a:hlinkClick r:id="rId3"/>
              </a:rPr>
              <a:t>www.ece.gov.nt.ca/en/services/k-12-education-and-curriculum/inclusive-schooling-and-student-support</a:t>
            </a:r>
            <a:endParaRPr lang="en-US" dirty="0" smtClean="0"/>
          </a:p>
          <a:p>
            <a:pPr marL="0" indent="0">
              <a:buNone/>
            </a:pPr>
            <a:endParaRPr lang="en-US" sz="1000" dirty="0" smtClean="0"/>
          </a:p>
          <a:p>
            <a:pPr marL="0" indent="0">
              <a:buNone/>
            </a:pPr>
            <a:r>
              <a:rPr lang="en-US" sz="2400" dirty="0" smtClean="0"/>
              <a:t>*A copy was sent to every teacher/classroom last year (English or French)</a:t>
            </a:r>
            <a:endParaRPr lang="en-US" sz="2400"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18</a:t>
            </a:fld>
            <a:endParaRPr lang="en-CA"/>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981" t="16604" r="67803" b="5024"/>
          <a:stretch/>
        </p:blipFill>
        <p:spPr bwMode="auto">
          <a:xfrm>
            <a:off x="685800" y="1600200"/>
            <a:ext cx="3350958" cy="4325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872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Inclusive Schooling Documents </a:t>
            </a:r>
            <a:r>
              <a:rPr lang="en-US" dirty="0" smtClean="0"/>
              <a:t>Cont’d</a:t>
            </a:r>
            <a:r>
              <a:rPr lang="en-US" sz="3600" dirty="0" smtClean="0"/>
              <a:t> </a:t>
            </a:r>
            <a:endParaRPr lang="en-US" sz="3600" dirty="0"/>
          </a:p>
        </p:txBody>
      </p:sp>
      <p:sp>
        <p:nvSpPr>
          <p:cNvPr id="3" name="Content Placeholder 2"/>
          <p:cNvSpPr>
            <a:spLocks noGrp="1"/>
          </p:cNvSpPr>
          <p:nvPr>
            <p:ph idx="1"/>
          </p:nvPr>
        </p:nvSpPr>
        <p:spPr>
          <a:xfrm>
            <a:off x="533400" y="1417637"/>
            <a:ext cx="8229600" cy="4525963"/>
          </a:xfrm>
        </p:spPr>
        <p:txBody>
          <a:bodyPr/>
          <a:lstStyle/>
          <a:p>
            <a:r>
              <a:rPr lang="en-US" sz="2800" dirty="0" smtClean="0"/>
              <a:t>Programming for Student Success:</a:t>
            </a:r>
          </a:p>
          <a:p>
            <a:pPr marL="0" indent="0">
              <a:buNone/>
            </a:pPr>
            <a:r>
              <a:rPr lang="en-US" sz="2800" dirty="0"/>
              <a:t>	</a:t>
            </a:r>
            <a:r>
              <a:rPr lang="en-US" sz="2800" dirty="0" smtClean="0"/>
              <a:t>- Individual Education Plans</a:t>
            </a:r>
          </a:p>
          <a:p>
            <a:pPr marL="0" indent="0">
              <a:buNone/>
            </a:pPr>
            <a:r>
              <a:rPr lang="en-US" sz="2800" dirty="0"/>
              <a:t>	</a:t>
            </a:r>
            <a:r>
              <a:rPr lang="en-US" sz="2800" dirty="0" smtClean="0"/>
              <a:t>- Student Support Plans</a:t>
            </a:r>
          </a:p>
          <a:p>
            <a:pPr marL="0" indent="0">
              <a:buNone/>
            </a:pPr>
            <a:r>
              <a:rPr lang="en-US" sz="2800" dirty="0"/>
              <a:t>	</a:t>
            </a:r>
            <a:r>
              <a:rPr lang="en-US" sz="2800" dirty="0" smtClean="0"/>
              <a:t>- Program Support Guide</a:t>
            </a:r>
          </a:p>
          <a:p>
            <a:r>
              <a:rPr lang="en-US" sz="2800" dirty="0" smtClean="0"/>
              <a:t>January 2008</a:t>
            </a:r>
          </a:p>
          <a:p>
            <a:r>
              <a:rPr lang="en-US" sz="2800" dirty="0" smtClean="0"/>
              <a:t>Currently being updated; soon</a:t>
            </a:r>
          </a:p>
          <a:p>
            <a:pPr marL="0" indent="0">
              <a:buNone/>
            </a:pPr>
            <a:r>
              <a:rPr lang="en-US" sz="2800" dirty="0"/>
              <a:t> </a:t>
            </a:r>
            <a:r>
              <a:rPr lang="en-US" sz="2800" dirty="0" smtClean="0"/>
              <a:t>  to be released as the </a:t>
            </a:r>
            <a:r>
              <a:rPr lang="en-US" sz="2800" i="1" dirty="0" smtClean="0"/>
              <a:t>NWT                                           </a:t>
            </a:r>
          </a:p>
          <a:p>
            <a:pPr marL="0" indent="0">
              <a:buNone/>
            </a:pPr>
            <a:r>
              <a:rPr lang="en-US" sz="2800" i="1" dirty="0"/>
              <a:t> </a:t>
            </a:r>
            <a:r>
              <a:rPr lang="en-US" sz="2800" i="1" dirty="0" smtClean="0"/>
              <a:t>  Inclusive Schooling Handbook                                            </a:t>
            </a:r>
          </a:p>
          <a:p>
            <a:pPr marL="0" indent="0">
              <a:buNone/>
            </a:pPr>
            <a:r>
              <a:rPr lang="en-US" sz="2800" i="1" dirty="0"/>
              <a:t> </a:t>
            </a:r>
            <a:r>
              <a:rPr lang="en-US" sz="2800" i="1" dirty="0" smtClean="0"/>
              <a:t>  (2017)</a:t>
            </a:r>
            <a:endParaRPr lang="en-US" sz="2800" i="1"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19</a:t>
            </a:fld>
            <a:endParaRPr lang="en-CA"/>
          </a:p>
        </p:txBody>
      </p:sp>
      <p:pic>
        <p:nvPicPr>
          <p:cNvPr id="2051" name="Picture 3" descr="C:\Users\jennifer_rae\Desktop\20170802101020391.jpg"/>
          <p:cNvPicPr>
            <a:picLocks noChangeAspect="1" noChangeArrowheads="1"/>
          </p:cNvPicPr>
          <p:nvPr/>
        </p:nvPicPr>
        <p:blipFill rotWithShape="1">
          <a:blip r:embed="rId3">
            <a:extLst>
              <a:ext uri="{28A0092B-C50C-407E-A947-70E740481C1C}">
                <a14:useLocalDpi xmlns:a14="http://schemas.microsoft.com/office/drawing/2010/main" val="0"/>
              </a:ext>
            </a:extLst>
          </a:blip>
          <a:srcRect l="40704"/>
          <a:stretch/>
        </p:blipFill>
        <p:spPr bwMode="auto">
          <a:xfrm>
            <a:off x="6048933" y="2514600"/>
            <a:ext cx="2723326"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904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Iona Strachan &amp; Jennifer Rae</a:t>
            </a:r>
            <a:endParaRPr lang="en-US" dirty="0"/>
          </a:p>
        </p:txBody>
      </p:sp>
      <p:sp>
        <p:nvSpPr>
          <p:cNvPr id="3" name="Content Placeholder 2"/>
          <p:cNvSpPr>
            <a:spLocks noGrp="1"/>
          </p:cNvSpPr>
          <p:nvPr>
            <p:ph idx="1"/>
          </p:nvPr>
        </p:nvSpPr>
        <p:spPr/>
        <p:txBody>
          <a:bodyPr/>
          <a:lstStyle/>
          <a:p>
            <a:r>
              <a:rPr lang="en-US" dirty="0" smtClean="0"/>
              <a:t>Inclusive Schooling &amp; Student Support Coordinators at the </a:t>
            </a:r>
            <a:r>
              <a:rPr lang="en-US" dirty="0"/>
              <a:t>D</a:t>
            </a:r>
            <a:r>
              <a:rPr lang="en-US" dirty="0" smtClean="0"/>
              <a:t>epartment of Education, Culture, and Employment (ECE)</a:t>
            </a:r>
          </a:p>
          <a:p>
            <a:r>
              <a:rPr lang="en-US" dirty="0" smtClean="0">
                <a:hlinkClick r:id="rId3"/>
              </a:rPr>
              <a:t>Iona_Strachan@gov.nt.ca</a:t>
            </a:r>
            <a:endParaRPr lang="en-US" dirty="0" smtClean="0"/>
          </a:p>
          <a:p>
            <a:r>
              <a:rPr lang="en-US" dirty="0" smtClean="0">
                <a:hlinkClick r:id="rId4"/>
              </a:rPr>
              <a:t>Jennifer_Rae@gov.nt.ca</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2</a:t>
            </a:fld>
            <a:endParaRPr lang="en-CA"/>
          </a:p>
        </p:txBody>
      </p:sp>
    </p:spTree>
    <p:extLst>
      <p:ext uri="{BB962C8B-B14F-4D97-AF65-F5344CB8AC3E}">
        <p14:creationId xmlns:p14="http://schemas.microsoft.com/office/powerpoint/2010/main" val="2921605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Inclusive Schooling Documents Cont’d</a:t>
            </a:r>
            <a:r>
              <a:rPr lang="en-US" sz="3600" dirty="0"/>
              <a:t> </a:t>
            </a:r>
          </a:p>
        </p:txBody>
      </p:sp>
      <p:sp>
        <p:nvSpPr>
          <p:cNvPr id="3" name="Content Placeholder 2"/>
          <p:cNvSpPr>
            <a:spLocks noGrp="1"/>
          </p:cNvSpPr>
          <p:nvPr>
            <p:ph idx="1"/>
          </p:nvPr>
        </p:nvSpPr>
        <p:spPr/>
        <p:txBody>
          <a:bodyPr/>
          <a:lstStyle/>
          <a:p>
            <a:r>
              <a:rPr lang="en-US" dirty="0" smtClean="0"/>
              <a:t>Dealing with Child Abuse: A Handbook for School Personnel (2012)</a:t>
            </a:r>
          </a:p>
          <a:p>
            <a:pPr marL="0" indent="0">
              <a:buNone/>
            </a:pPr>
            <a:endParaRPr lang="en-US" sz="1000" dirty="0" smtClean="0"/>
          </a:p>
          <a:p>
            <a:r>
              <a:rPr lang="en-US" dirty="0" err="1" smtClean="0"/>
              <a:t>Honouring</a:t>
            </a:r>
            <a:r>
              <a:rPr lang="en-US" dirty="0" smtClean="0"/>
              <a:t> the Spirit of Our Children: A Framework for School Counseling Programs of the NWT (2004)</a:t>
            </a:r>
          </a:p>
          <a:p>
            <a:pPr marL="0" indent="0">
              <a:buNone/>
            </a:pPr>
            <a:endParaRPr lang="en-US" sz="1000" dirty="0" smtClean="0"/>
          </a:p>
          <a:p>
            <a:r>
              <a:rPr lang="en-US" dirty="0" smtClean="0"/>
              <a:t>Draft Support Assistant Handbook (2008) (to be updated this year)</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20</a:t>
            </a:fld>
            <a:endParaRPr lang="en-CA"/>
          </a:p>
        </p:txBody>
      </p:sp>
    </p:spTree>
    <p:extLst>
      <p:ext uri="{BB962C8B-B14F-4D97-AF65-F5344CB8AC3E}">
        <p14:creationId xmlns:p14="http://schemas.microsoft.com/office/powerpoint/2010/main" val="980321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Who in Inclusive Staffing?</a:t>
            </a:r>
          </a:p>
        </p:txBody>
      </p:sp>
      <p:sp>
        <p:nvSpPr>
          <p:cNvPr id="3" name="Content Placeholder 2"/>
          <p:cNvSpPr>
            <a:spLocks noGrp="1"/>
          </p:cNvSpPr>
          <p:nvPr>
            <p:ph idx="1"/>
          </p:nvPr>
        </p:nvSpPr>
        <p:spPr/>
        <p:txBody>
          <a:bodyPr/>
          <a:lstStyle/>
          <a:p>
            <a:r>
              <a:rPr lang="en-US" dirty="0" smtClean="0"/>
              <a:t>Superintendent &amp; Education Bodies</a:t>
            </a:r>
          </a:p>
          <a:p>
            <a:r>
              <a:rPr lang="en-US" dirty="0" smtClean="0"/>
              <a:t>Regional Inclusive Schooling Coordinator</a:t>
            </a:r>
          </a:p>
          <a:p>
            <a:r>
              <a:rPr lang="en-US" dirty="0" smtClean="0"/>
              <a:t>Principal</a:t>
            </a:r>
          </a:p>
          <a:p>
            <a:r>
              <a:rPr lang="en-US" dirty="0" smtClean="0"/>
              <a:t>Program Support Teacher</a:t>
            </a:r>
          </a:p>
          <a:p>
            <a:r>
              <a:rPr lang="en-US" dirty="0" smtClean="0"/>
              <a:t>Support Assistant</a:t>
            </a:r>
          </a:p>
          <a:p>
            <a:r>
              <a:rPr lang="en-US" dirty="0" smtClean="0"/>
              <a:t>CLASSROOM TEACHER</a:t>
            </a:r>
            <a:endParaRPr lang="en-US"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21</a:t>
            </a:fld>
            <a:endParaRPr lang="en-CA"/>
          </a:p>
        </p:txBody>
      </p:sp>
    </p:spTree>
    <p:extLst>
      <p:ext uri="{BB962C8B-B14F-4D97-AF65-F5344CB8AC3E}">
        <p14:creationId xmlns:p14="http://schemas.microsoft.com/office/powerpoint/2010/main" val="110683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DEA/DEC (Education Bodies)</a:t>
            </a:r>
          </a:p>
        </p:txBody>
      </p:sp>
      <p:sp>
        <p:nvSpPr>
          <p:cNvPr id="3" name="Content Placeholder 2"/>
          <p:cNvSpPr>
            <a:spLocks noGrp="1"/>
          </p:cNvSpPr>
          <p:nvPr>
            <p:ph idx="1"/>
          </p:nvPr>
        </p:nvSpPr>
        <p:spPr/>
        <p:txBody>
          <a:bodyPr/>
          <a:lstStyle/>
          <a:p>
            <a:r>
              <a:rPr lang="en-US" sz="4400" dirty="0" smtClean="0"/>
              <a:t>Main job is to make sure that the Education Act and all directives are being followed, including in respect to Inclusive Schooling. </a:t>
            </a:r>
            <a:endParaRPr lang="en-US" sz="4400"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22</a:t>
            </a:fld>
            <a:endParaRPr lang="en-CA"/>
          </a:p>
        </p:txBody>
      </p:sp>
    </p:spTree>
    <p:extLst>
      <p:ext uri="{BB962C8B-B14F-4D97-AF65-F5344CB8AC3E}">
        <p14:creationId xmlns:p14="http://schemas.microsoft.com/office/powerpoint/2010/main" val="1900330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Superintendent</a:t>
            </a:r>
          </a:p>
        </p:txBody>
      </p:sp>
      <p:sp>
        <p:nvSpPr>
          <p:cNvPr id="3" name="Content Placeholder 2"/>
          <p:cNvSpPr>
            <a:spLocks noGrp="1"/>
          </p:cNvSpPr>
          <p:nvPr>
            <p:ph idx="1"/>
          </p:nvPr>
        </p:nvSpPr>
        <p:spPr/>
        <p:txBody>
          <a:bodyPr/>
          <a:lstStyle/>
          <a:p>
            <a:r>
              <a:rPr lang="en-US" sz="4400" dirty="0" smtClean="0"/>
              <a:t>Main job is to make sure that principals and their staff know what they need to do and have what they need to fulfill the Inclusive Schooling directive. </a:t>
            </a:r>
            <a:endParaRPr lang="en-US" sz="4400"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23</a:t>
            </a:fld>
            <a:endParaRPr lang="en-CA"/>
          </a:p>
        </p:txBody>
      </p:sp>
    </p:spTree>
    <p:extLst>
      <p:ext uri="{BB962C8B-B14F-4D97-AF65-F5344CB8AC3E}">
        <p14:creationId xmlns:p14="http://schemas.microsoft.com/office/powerpoint/2010/main" val="2423254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Inclusive Schooling Coordinator (RISC)</a:t>
            </a:r>
            <a:endParaRPr lang="en-US" dirty="0"/>
          </a:p>
        </p:txBody>
      </p:sp>
      <p:sp>
        <p:nvSpPr>
          <p:cNvPr id="3" name="Content Placeholder 2"/>
          <p:cNvSpPr>
            <a:spLocks noGrp="1"/>
          </p:cNvSpPr>
          <p:nvPr>
            <p:ph idx="1"/>
          </p:nvPr>
        </p:nvSpPr>
        <p:spPr>
          <a:xfrm>
            <a:off x="609600" y="1524000"/>
            <a:ext cx="8229600" cy="4525963"/>
          </a:xfrm>
        </p:spPr>
        <p:txBody>
          <a:bodyPr/>
          <a:lstStyle/>
          <a:p>
            <a:r>
              <a:rPr lang="en-US" sz="4400" dirty="0" smtClean="0"/>
              <a:t>Main job is to provide administrative &amp; programming leadership to help principals, program support teachers, support assistants, &amp; teachers to best meet the needs of students.</a:t>
            </a:r>
            <a:endParaRPr lang="en-US" sz="4400"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24</a:t>
            </a:fld>
            <a:endParaRPr lang="en-CA"/>
          </a:p>
        </p:txBody>
      </p:sp>
    </p:spTree>
    <p:extLst>
      <p:ext uri="{BB962C8B-B14F-4D97-AF65-F5344CB8AC3E}">
        <p14:creationId xmlns:p14="http://schemas.microsoft.com/office/powerpoint/2010/main" val="3299742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a:t>
            </a:r>
            <a:endParaRPr lang="en-US" dirty="0"/>
          </a:p>
        </p:txBody>
      </p:sp>
      <p:sp>
        <p:nvSpPr>
          <p:cNvPr id="3" name="Content Placeholder 2"/>
          <p:cNvSpPr>
            <a:spLocks noGrp="1"/>
          </p:cNvSpPr>
          <p:nvPr>
            <p:ph idx="1"/>
          </p:nvPr>
        </p:nvSpPr>
        <p:spPr>
          <a:xfrm>
            <a:off x="457200" y="1447800"/>
            <a:ext cx="8229600" cy="4525963"/>
          </a:xfrm>
        </p:spPr>
        <p:txBody>
          <a:bodyPr/>
          <a:lstStyle/>
          <a:p>
            <a:r>
              <a:rPr lang="en-US" sz="3600" dirty="0" smtClean="0"/>
              <a:t>Main job is to ensure all IS guidelines &amp; directives are followed by:</a:t>
            </a:r>
          </a:p>
          <a:p>
            <a:pPr lvl="1"/>
            <a:r>
              <a:rPr lang="en-US" sz="3600" dirty="0" smtClean="0"/>
              <a:t>Setting effective working conditions in the school</a:t>
            </a:r>
          </a:p>
          <a:p>
            <a:pPr lvl="1"/>
            <a:r>
              <a:rPr lang="en-US" sz="3600" dirty="0" smtClean="0"/>
              <a:t>Leading the School-based Support Team</a:t>
            </a:r>
          </a:p>
          <a:p>
            <a:pPr lvl="1"/>
            <a:r>
              <a:rPr lang="en-US" sz="3600" dirty="0" smtClean="0"/>
              <a:t>Supporting staff in meeting the needs of students</a:t>
            </a:r>
            <a:endParaRPr lang="en-US" sz="3600"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25</a:t>
            </a:fld>
            <a:endParaRPr lang="en-CA"/>
          </a:p>
        </p:txBody>
      </p:sp>
    </p:spTree>
    <p:extLst>
      <p:ext uri="{BB962C8B-B14F-4D97-AF65-F5344CB8AC3E}">
        <p14:creationId xmlns:p14="http://schemas.microsoft.com/office/powerpoint/2010/main" val="3083699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Support Teacher (PST)</a:t>
            </a:r>
          </a:p>
        </p:txBody>
      </p:sp>
      <p:sp>
        <p:nvSpPr>
          <p:cNvPr id="3" name="Content Placeholder 2"/>
          <p:cNvSpPr>
            <a:spLocks noGrp="1"/>
          </p:cNvSpPr>
          <p:nvPr>
            <p:ph idx="1"/>
          </p:nvPr>
        </p:nvSpPr>
        <p:spPr>
          <a:xfrm>
            <a:off x="457200" y="1600201"/>
            <a:ext cx="8229600" cy="4343400"/>
          </a:xfrm>
        </p:spPr>
        <p:txBody>
          <a:bodyPr/>
          <a:lstStyle/>
          <a:p>
            <a:r>
              <a:rPr lang="en-US" dirty="0" smtClean="0"/>
              <a:t>Main job is to support classroom teachers in meeting the needs of all their students in an active &amp; sustained manner throughout the school  year (including co-leading the School-based Support Team with the principal)</a:t>
            </a:r>
          </a:p>
          <a:p>
            <a:pPr marL="0" indent="0" algn="ctr">
              <a:buNone/>
            </a:pPr>
            <a:r>
              <a:rPr lang="en-US" i="1" dirty="0" smtClean="0"/>
              <a:t>*There is at least one PST in every school, except our very tiniest schools</a:t>
            </a:r>
            <a:endParaRPr lang="en-US" i="1"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26</a:t>
            </a:fld>
            <a:endParaRPr lang="en-CA"/>
          </a:p>
        </p:txBody>
      </p:sp>
    </p:spTree>
    <p:extLst>
      <p:ext uri="{BB962C8B-B14F-4D97-AF65-F5344CB8AC3E}">
        <p14:creationId xmlns:p14="http://schemas.microsoft.com/office/powerpoint/2010/main" val="230669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PST Priority Time Use</a:t>
            </a:r>
            <a:endParaRPr lang="en-US"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27</a:t>
            </a:fld>
            <a:endParaRPr lang="en-CA"/>
          </a:p>
        </p:txBody>
      </p:sp>
      <p:pic>
        <p:nvPicPr>
          <p:cNvPr id="3074" name="Picture 2" descr="C:\Users\jennifer_rae\Desktop\20170802103058185.jpg"/>
          <p:cNvPicPr>
            <a:picLocks noChangeAspect="1" noChangeArrowheads="1"/>
          </p:cNvPicPr>
          <p:nvPr/>
        </p:nvPicPr>
        <p:blipFill rotWithShape="1">
          <a:blip r:embed="rId3">
            <a:extLst>
              <a:ext uri="{28A0092B-C50C-407E-A947-70E740481C1C}">
                <a14:useLocalDpi xmlns:a14="http://schemas.microsoft.com/office/drawing/2010/main" val="0"/>
              </a:ext>
            </a:extLst>
          </a:blip>
          <a:srcRect l="6255" t="22723" r="37605" b="32958"/>
          <a:stretch/>
        </p:blipFill>
        <p:spPr bwMode="auto">
          <a:xfrm>
            <a:off x="2133600" y="1424189"/>
            <a:ext cx="4572000" cy="467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608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Assistant</a:t>
            </a:r>
            <a:endParaRPr lang="en-US" dirty="0"/>
          </a:p>
        </p:txBody>
      </p:sp>
      <p:sp>
        <p:nvSpPr>
          <p:cNvPr id="3" name="Content Placeholder 2"/>
          <p:cNvSpPr>
            <a:spLocks noGrp="1"/>
          </p:cNvSpPr>
          <p:nvPr>
            <p:ph idx="1"/>
          </p:nvPr>
        </p:nvSpPr>
        <p:spPr>
          <a:xfrm>
            <a:off x="533400" y="1447800"/>
            <a:ext cx="8229600" cy="4572000"/>
          </a:xfrm>
        </p:spPr>
        <p:txBody>
          <a:bodyPr/>
          <a:lstStyle/>
          <a:p>
            <a:r>
              <a:rPr lang="en-US" dirty="0" smtClean="0"/>
              <a:t>Goes by many names in many places…a.k.a. Classroom Assistant, Educational Assistant, etc. </a:t>
            </a:r>
          </a:p>
          <a:p>
            <a:r>
              <a:rPr lang="en-US" dirty="0" smtClean="0"/>
              <a:t>Main job is to support classroom teachers in meeting the needs of their students</a:t>
            </a:r>
          </a:p>
          <a:p>
            <a:r>
              <a:rPr lang="en-US" dirty="0" smtClean="0"/>
              <a:t>May be working with individuals, small groups, or the whole class as assigned by the PST/SBST &amp; as directed by the classroom teacher. </a:t>
            </a:r>
            <a:endParaRPr lang="en-US"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28</a:t>
            </a:fld>
            <a:endParaRPr lang="en-CA"/>
          </a:p>
        </p:txBody>
      </p:sp>
    </p:spTree>
    <p:extLst>
      <p:ext uri="{BB962C8B-B14F-4D97-AF65-F5344CB8AC3E}">
        <p14:creationId xmlns:p14="http://schemas.microsoft.com/office/powerpoint/2010/main" val="1433435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Teacher</a:t>
            </a:r>
            <a:endParaRPr lang="en-US" dirty="0"/>
          </a:p>
        </p:txBody>
      </p:sp>
      <p:sp>
        <p:nvSpPr>
          <p:cNvPr id="3" name="Content Placeholder 2"/>
          <p:cNvSpPr>
            <a:spLocks noGrp="1"/>
          </p:cNvSpPr>
          <p:nvPr>
            <p:ph idx="1"/>
          </p:nvPr>
        </p:nvSpPr>
        <p:spPr/>
        <p:txBody>
          <a:bodyPr/>
          <a:lstStyle/>
          <a:p>
            <a:r>
              <a:rPr lang="en-US" sz="4400" dirty="0" smtClean="0"/>
              <a:t>Main job is to teach their students, taking them from where they are to the next level of progress</a:t>
            </a:r>
          </a:p>
          <a:p>
            <a:r>
              <a:rPr lang="en-US" sz="4400" dirty="0" smtClean="0"/>
              <a:t>Teach </a:t>
            </a:r>
            <a:r>
              <a:rPr lang="en-US" sz="4400" u="sng" dirty="0" smtClean="0"/>
              <a:t>students</a:t>
            </a:r>
            <a:r>
              <a:rPr lang="en-US" sz="4400" dirty="0" smtClean="0"/>
              <a:t> rather than </a:t>
            </a:r>
            <a:r>
              <a:rPr lang="en-US" sz="4400" i="1" dirty="0" smtClean="0"/>
              <a:t>content</a:t>
            </a:r>
            <a:endParaRPr lang="en-US" sz="4400" i="1"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29</a:t>
            </a:fld>
            <a:endParaRPr lang="en-CA"/>
          </a:p>
        </p:txBody>
      </p:sp>
    </p:spTree>
    <p:extLst>
      <p:ext uri="{BB962C8B-B14F-4D97-AF65-F5344CB8AC3E}">
        <p14:creationId xmlns:p14="http://schemas.microsoft.com/office/powerpoint/2010/main" val="3747272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Inclusive Schooling Working Group</a:t>
            </a:r>
          </a:p>
        </p:txBody>
      </p:sp>
      <p:sp>
        <p:nvSpPr>
          <p:cNvPr id="3" name="Content Placeholder 2"/>
          <p:cNvSpPr>
            <a:spLocks noGrp="1"/>
          </p:cNvSpPr>
          <p:nvPr>
            <p:ph idx="1"/>
          </p:nvPr>
        </p:nvSpPr>
        <p:spPr>
          <a:xfrm>
            <a:off x="457200" y="1447800"/>
            <a:ext cx="8229600" cy="4525963"/>
          </a:xfrm>
        </p:spPr>
        <p:txBody>
          <a:bodyPr/>
          <a:lstStyle/>
          <a:p>
            <a:r>
              <a:rPr lang="en-US" sz="2600" dirty="0" smtClean="0"/>
              <a:t>Through Education Renewal, all initiatives are planned and implemented through working groups</a:t>
            </a:r>
          </a:p>
          <a:p>
            <a:r>
              <a:rPr lang="en-US" sz="2600" dirty="0" smtClean="0"/>
              <a:t>All the Regional Inclusive Schooling Coordinators (RISCs)</a:t>
            </a:r>
          </a:p>
          <a:p>
            <a:r>
              <a:rPr lang="en-US" sz="2600" dirty="0" smtClean="0"/>
              <a:t>Inclusive Schooling &amp; Student Support Coordinators at ECE</a:t>
            </a:r>
          </a:p>
          <a:p>
            <a:r>
              <a:rPr lang="en-US" sz="2600" dirty="0" smtClean="0"/>
              <a:t>Coordinators of other divisions as ECE, such as Early Childhood, Teaching &amp; Learning (curriculum) to ensure connection in all our work</a:t>
            </a:r>
          </a:p>
          <a:p>
            <a:r>
              <a:rPr lang="en-US" sz="2600" dirty="0" smtClean="0"/>
              <a:t>Other members from time to time, as needed </a:t>
            </a:r>
            <a:endParaRPr lang="en-US" sz="2600"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3</a:t>
            </a:fld>
            <a:endParaRPr lang="en-CA" dirty="0"/>
          </a:p>
        </p:txBody>
      </p:sp>
    </p:spTree>
    <p:extLst>
      <p:ext uri="{BB962C8B-B14F-4D97-AF65-F5344CB8AC3E}">
        <p14:creationId xmlns:p14="http://schemas.microsoft.com/office/powerpoint/2010/main" val="1608479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Teacher Cont’d</a:t>
            </a:r>
            <a:endParaRPr lang="en-US" dirty="0"/>
          </a:p>
        </p:txBody>
      </p:sp>
      <p:sp>
        <p:nvSpPr>
          <p:cNvPr id="3" name="Content Placeholder 2"/>
          <p:cNvSpPr>
            <a:spLocks noGrp="1"/>
          </p:cNvSpPr>
          <p:nvPr>
            <p:ph idx="1"/>
          </p:nvPr>
        </p:nvSpPr>
        <p:spPr/>
        <p:txBody>
          <a:bodyPr/>
          <a:lstStyle/>
          <a:p>
            <a:r>
              <a:rPr lang="en-US" sz="3000" dirty="0" smtClean="0"/>
              <a:t>With support (as needed) the teacher will:</a:t>
            </a:r>
          </a:p>
          <a:p>
            <a:pPr lvl="1"/>
            <a:r>
              <a:rPr lang="en-US" sz="3000" dirty="0" smtClean="0"/>
              <a:t>Determine students’ strengths and challenges</a:t>
            </a:r>
          </a:p>
          <a:p>
            <a:pPr lvl="1"/>
            <a:r>
              <a:rPr lang="en-US" sz="3000" dirty="0" smtClean="0"/>
              <a:t>Assess performance in relation to NWT curricular outcomes</a:t>
            </a:r>
          </a:p>
          <a:p>
            <a:pPr lvl="1"/>
            <a:r>
              <a:rPr lang="en-US" sz="3000" dirty="0" smtClean="0"/>
              <a:t>Make changes to instruction and assessment as required</a:t>
            </a:r>
          </a:p>
          <a:p>
            <a:pPr lvl="1"/>
            <a:r>
              <a:rPr lang="en-US" sz="3000" dirty="0" smtClean="0"/>
              <a:t>Identify whether there is a need for an SSP or IEP (with the SBST)</a:t>
            </a:r>
            <a:endParaRPr lang="en-US" sz="3000"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30</a:t>
            </a:fld>
            <a:endParaRPr lang="en-CA"/>
          </a:p>
        </p:txBody>
      </p:sp>
    </p:spTree>
    <p:extLst>
      <p:ext uri="{BB962C8B-B14F-4D97-AF65-F5344CB8AC3E}">
        <p14:creationId xmlns:p14="http://schemas.microsoft.com/office/powerpoint/2010/main" val="1132483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Teacher Cont’d</a:t>
            </a:r>
          </a:p>
        </p:txBody>
      </p:sp>
      <p:sp>
        <p:nvSpPr>
          <p:cNvPr id="3" name="Content Placeholder 2"/>
          <p:cNvSpPr>
            <a:spLocks noGrp="1"/>
          </p:cNvSpPr>
          <p:nvPr>
            <p:ph idx="1"/>
          </p:nvPr>
        </p:nvSpPr>
        <p:spPr/>
        <p:txBody>
          <a:bodyPr/>
          <a:lstStyle/>
          <a:p>
            <a:r>
              <a:rPr lang="en-US" dirty="0" smtClean="0"/>
              <a:t>When a student experiences persistent, on-going learning difficulties, despite responsive teaching strategies, the teacher will notify the School-based Support team who will utilize available resources to provide help to the teacher. </a:t>
            </a:r>
          </a:p>
          <a:p>
            <a:r>
              <a:rPr lang="en-US" dirty="0" smtClean="0"/>
              <a:t>A SBST referral form should be completed and kept on file. </a:t>
            </a:r>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31</a:t>
            </a:fld>
            <a:endParaRPr lang="en-CA"/>
          </a:p>
        </p:txBody>
      </p:sp>
    </p:spTree>
    <p:extLst>
      <p:ext uri="{BB962C8B-B14F-4D97-AF65-F5344CB8AC3E}">
        <p14:creationId xmlns:p14="http://schemas.microsoft.com/office/powerpoint/2010/main" val="3053578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Teacher Cont’d</a:t>
            </a:r>
          </a:p>
        </p:txBody>
      </p:sp>
      <p:sp>
        <p:nvSpPr>
          <p:cNvPr id="3" name="Content Placeholder 2"/>
          <p:cNvSpPr>
            <a:spLocks noGrp="1"/>
          </p:cNvSpPr>
          <p:nvPr>
            <p:ph idx="1"/>
          </p:nvPr>
        </p:nvSpPr>
        <p:spPr/>
        <p:txBody>
          <a:bodyPr/>
          <a:lstStyle/>
          <a:p>
            <a:r>
              <a:rPr lang="en-US" sz="2600" dirty="0" smtClean="0"/>
              <a:t>Receive &amp; review or create, implement and update the SSP or IEP throughout the school year. </a:t>
            </a:r>
          </a:p>
          <a:p>
            <a:r>
              <a:rPr lang="en-US" sz="2600" dirty="0" smtClean="0"/>
              <a:t>Develop lesson plans and instructional strategies that reflect the requirements of the SSP or IEP</a:t>
            </a:r>
          </a:p>
          <a:p>
            <a:r>
              <a:rPr lang="en-US" sz="2600" dirty="0" smtClean="0"/>
              <a:t>Monitor and evaluate the effectiveness of the instructional strategies identified and make modifications to the plan as needed</a:t>
            </a:r>
            <a:endParaRPr lang="en-US" sz="2600" dirty="0"/>
          </a:p>
          <a:p>
            <a:r>
              <a:rPr lang="en-US" sz="2600" dirty="0" smtClean="0"/>
              <a:t>Follow relevant guidelines issued by ECE on individual planning for students, including SSPs and IEPs. </a:t>
            </a:r>
            <a:endParaRPr lang="en-US" sz="2600"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32</a:t>
            </a:fld>
            <a:endParaRPr lang="en-CA"/>
          </a:p>
        </p:txBody>
      </p:sp>
    </p:spTree>
    <p:extLst>
      <p:ext uri="{BB962C8B-B14F-4D97-AF65-F5344CB8AC3E}">
        <p14:creationId xmlns:p14="http://schemas.microsoft.com/office/powerpoint/2010/main" val="2215515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School-based Support Team</a:t>
            </a:r>
            <a:endParaRPr lang="en-US" dirty="0"/>
          </a:p>
        </p:txBody>
      </p:sp>
      <p:sp>
        <p:nvSpPr>
          <p:cNvPr id="3" name="Content Placeholder 2"/>
          <p:cNvSpPr>
            <a:spLocks noGrp="1"/>
          </p:cNvSpPr>
          <p:nvPr>
            <p:ph idx="1"/>
          </p:nvPr>
        </p:nvSpPr>
        <p:spPr>
          <a:xfrm>
            <a:off x="609600" y="1371600"/>
            <a:ext cx="8229600" cy="4525963"/>
          </a:xfrm>
        </p:spPr>
        <p:txBody>
          <a:bodyPr/>
          <a:lstStyle/>
          <a:p>
            <a:r>
              <a:rPr lang="en-US" sz="2400" dirty="0"/>
              <a:t>Lead by principal, co-lead by PST</a:t>
            </a:r>
          </a:p>
          <a:p>
            <a:r>
              <a:rPr lang="en-US" sz="2400" dirty="0"/>
              <a:t>Membership will change according to school &amp; community context – core members: Principal, PST, Classroom Teacher. </a:t>
            </a:r>
            <a:endParaRPr lang="en-US" sz="2400" dirty="0" smtClean="0"/>
          </a:p>
          <a:p>
            <a:r>
              <a:rPr lang="en-US" sz="2400" dirty="0" smtClean="0"/>
              <a:t>Primary role is to strengthen the school’s capacity to enable student learning</a:t>
            </a:r>
          </a:p>
          <a:p>
            <a:pPr marL="0" indent="0">
              <a:buNone/>
            </a:pPr>
            <a:r>
              <a:rPr lang="en-US" sz="2400" dirty="0" smtClean="0"/>
              <a:t>	- Instructional/management strategies</a:t>
            </a:r>
          </a:p>
          <a:p>
            <a:pPr marL="0" indent="0">
              <a:buNone/>
            </a:pPr>
            <a:r>
              <a:rPr lang="en-US" sz="2400" dirty="0"/>
              <a:t>	</a:t>
            </a:r>
            <a:r>
              <a:rPr lang="en-US" sz="2400" dirty="0" smtClean="0"/>
              <a:t>- Reducing barriers</a:t>
            </a:r>
          </a:p>
          <a:p>
            <a:pPr marL="0" indent="0">
              <a:buNone/>
            </a:pPr>
            <a:r>
              <a:rPr lang="en-US" sz="2400" dirty="0"/>
              <a:t>	</a:t>
            </a:r>
            <a:r>
              <a:rPr lang="en-US" sz="2400" dirty="0" smtClean="0"/>
              <a:t>- Solving problems</a:t>
            </a:r>
          </a:p>
          <a:p>
            <a:pPr marL="0" indent="0">
              <a:buNone/>
            </a:pPr>
            <a:r>
              <a:rPr lang="en-US" sz="2400" dirty="0"/>
              <a:t> </a:t>
            </a:r>
            <a:r>
              <a:rPr lang="en-US" sz="2400" dirty="0" smtClean="0"/>
              <a:t>	- Addressing systemic issues</a:t>
            </a:r>
          </a:p>
          <a:p>
            <a:pPr marL="0" indent="0">
              <a:buNone/>
            </a:pPr>
            <a:r>
              <a:rPr lang="en-US" sz="2400" dirty="0"/>
              <a:t>	</a:t>
            </a:r>
            <a:r>
              <a:rPr lang="en-US" sz="2400" dirty="0" smtClean="0"/>
              <a:t>- Student Support Plans (SSP) &amp; Individual </a:t>
            </a:r>
            <a:r>
              <a:rPr lang="en-US" sz="2400" dirty="0"/>
              <a:t> </a:t>
            </a:r>
            <a:r>
              <a:rPr lang="en-US" sz="2400" dirty="0" smtClean="0"/>
              <a:t>                 </a:t>
            </a:r>
          </a:p>
          <a:p>
            <a:pPr marL="0" indent="0">
              <a:buNone/>
            </a:pPr>
            <a:r>
              <a:rPr lang="en-US" sz="2400" dirty="0"/>
              <a:t> </a:t>
            </a:r>
            <a:r>
              <a:rPr lang="en-US" sz="2400" dirty="0" smtClean="0"/>
              <a:t>             Education Plans (IEP)</a:t>
            </a:r>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33</a:t>
            </a:fld>
            <a:endParaRPr lang="en-CA"/>
          </a:p>
        </p:txBody>
      </p:sp>
    </p:spTree>
    <p:extLst>
      <p:ext uri="{BB962C8B-B14F-4D97-AF65-F5344CB8AC3E}">
        <p14:creationId xmlns:p14="http://schemas.microsoft.com/office/powerpoint/2010/main" val="4255152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Programs in the NWT</a:t>
            </a:r>
          </a:p>
        </p:txBody>
      </p:sp>
      <p:sp>
        <p:nvSpPr>
          <p:cNvPr id="3" name="Content Placeholder 2"/>
          <p:cNvSpPr>
            <a:spLocks noGrp="1"/>
          </p:cNvSpPr>
          <p:nvPr>
            <p:ph idx="1"/>
          </p:nvPr>
        </p:nvSpPr>
        <p:spPr/>
        <p:txBody>
          <a:bodyPr/>
          <a:lstStyle/>
          <a:p>
            <a:r>
              <a:rPr lang="en-US" dirty="0" smtClean="0"/>
              <a:t>Regular program with or without accommodations</a:t>
            </a:r>
          </a:p>
          <a:p>
            <a:r>
              <a:rPr lang="en-US" dirty="0" smtClean="0"/>
              <a:t>Modified Education Program</a:t>
            </a:r>
          </a:p>
          <a:p>
            <a:r>
              <a:rPr lang="en-US" dirty="0" smtClean="0"/>
              <a:t>Individual Education Program</a:t>
            </a:r>
            <a:endParaRPr lang="en-US"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34</a:t>
            </a:fld>
            <a:endParaRPr lang="en-CA"/>
          </a:p>
        </p:txBody>
      </p:sp>
    </p:spTree>
    <p:extLst>
      <p:ext uri="{BB962C8B-B14F-4D97-AF65-F5344CB8AC3E}">
        <p14:creationId xmlns:p14="http://schemas.microsoft.com/office/powerpoint/2010/main" val="1134525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 Education Program (80-85%)</a:t>
            </a:r>
          </a:p>
        </p:txBody>
      </p:sp>
      <p:sp>
        <p:nvSpPr>
          <p:cNvPr id="3" name="Content Placeholder 2"/>
          <p:cNvSpPr>
            <a:spLocks noGrp="1"/>
          </p:cNvSpPr>
          <p:nvPr>
            <p:ph idx="1"/>
          </p:nvPr>
        </p:nvSpPr>
        <p:spPr/>
        <p:txBody>
          <a:bodyPr/>
          <a:lstStyle/>
          <a:p>
            <a:r>
              <a:rPr lang="en-US" sz="2000" dirty="0" smtClean="0"/>
              <a:t>Student is following the curricular programming of a specific grade level</a:t>
            </a:r>
          </a:p>
          <a:p>
            <a:r>
              <a:rPr lang="en-US" sz="2000" dirty="0" smtClean="0"/>
              <a:t>Instructional practices:</a:t>
            </a:r>
          </a:p>
          <a:p>
            <a:pPr lvl="1"/>
            <a:r>
              <a:rPr lang="en-US" sz="2000" dirty="0" smtClean="0"/>
              <a:t>Consider the range of diversity in a ‘typical’ classroom</a:t>
            </a:r>
          </a:p>
          <a:p>
            <a:pPr lvl="1"/>
            <a:r>
              <a:rPr lang="en-US" sz="2000" dirty="0" smtClean="0"/>
              <a:t>Are based on Universal Design for Learning principles</a:t>
            </a:r>
          </a:p>
          <a:p>
            <a:pPr lvl="1"/>
            <a:r>
              <a:rPr lang="en-US" sz="2000" dirty="0" smtClean="0"/>
              <a:t>Provide flexible options for learning activities and assessment of learning</a:t>
            </a:r>
          </a:p>
          <a:p>
            <a:pPr>
              <a:buFont typeface="Arial" pitchFamily="34" charset="0"/>
              <a:buChar char="•"/>
            </a:pPr>
            <a:r>
              <a:rPr lang="en-US" sz="2000" dirty="0" smtClean="0"/>
              <a:t>Accommodations for the needs of students may be provided &amp;, if provided, will be documented such as:</a:t>
            </a:r>
          </a:p>
          <a:p>
            <a:pPr lvl="1">
              <a:buFontTx/>
              <a:buChar char="-"/>
            </a:pPr>
            <a:r>
              <a:rPr lang="en-US" sz="2000" dirty="0" smtClean="0"/>
              <a:t>Extra time</a:t>
            </a:r>
          </a:p>
          <a:p>
            <a:pPr lvl="1">
              <a:buFontTx/>
              <a:buChar char="-"/>
            </a:pPr>
            <a:r>
              <a:rPr lang="en-US" sz="2000" dirty="0" smtClean="0"/>
              <a:t>Assistive Technology</a:t>
            </a:r>
          </a:p>
          <a:p>
            <a:pPr lvl="1">
              <a:buFontTx/>
              <a:buChar char="-"/>
            </a:pPr>
            <a:r>
              <a:rPr lang="en-US" sz="2000" dirty="0" smtClean="0"/>
              <a:t>Materials in alternative forms (braille, auditory, visual)</a:t>
            </a:r>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35</a:t>
            </a:fld>
            <a:endParaRPr lang="en-CA"/>
          </a:p>
        </p:txBody>
      </p:sp>
    </p:spTree>
    <p:extLst>
      <p:ext uri="{BB962C8B-B14F-4D97-AF65-F5344CB8AC3E}">
        <p14:creationId xmlns:p14="http://schemas.microsoft.com/office/powerpoint/2010/main" val="402389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Modified Education Program (MEP) (10-15%)</a:t>
            </a:r>
          </a:p>
        </p:txBody>
      </p:sp>
      <p:sp>
        <p:nvSpPr>
          <p:cNvPr id="3" name="Content Placeholder 2"/>
          <p:cNvSpPr>
            <a:spLocks noGrp="1"/>
          </p:cNvSpPr>
          <p:nvPr>
            <p:ph idx="1"/>
          </p:nvPr>
        </p:nvSpPr>
        <p:spPr/>
        <p:txBody>
          <a:bodyPr/>
          <a:lstStyle/>
          <a:p>
            <a:r>
              <a:rPr lang="en-US" dirty="0" smtClean="0"/>
              <a:t>Student is following the curricular outcomes of another grade level in one or more subjects</a:t>
            </a:r>
          </a:p>
          <a:p>
            <a:r>
              <a:rPr lang="en-US" dirty="0"/>
              <a:t>Student may be significant above or below grade </a:t>
            </a:r>
            <a:r>
              <a:rPr lang="en-US" dirty="0" smtClean="0"/>
              <a:t>level</a:t>
            </a:r>
          </a:p>
          <a:p>
            <a:r>
              <a:rPr lang="en-US" dirty="0" smtClean="0"/>
              <a:t>Created through a </a:t>
            </a:r>
            <a:r>
              <a:rPr lang="en-US" dirty="0" smtClean="0">
                <a:solidFill>
                  <a:srgbClr val="00B050"/>
                </a:solidFill>
              </a:rPr>
              <a:t>collaborative process </a:t>
            </a:r>
            <a:r>
              <a:rPr lang="en-US" dirty="0" smtClean="0"/>
              <a:t>with the SBST, parents, and when possible, the student</a:t>
            </a:r>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36</a:t>
            </a:fld>
            <a:endParaRPr lang="en-CA"/>
          </a:p>
        </p:txBody>
      </p:sp>
    </p:spTree>
    <p:extLst>
      <p:ext uri="{BB962C8B-B14F-4D97-AF65-F5344CB8AC3E}">
        <p14:creationId xmlns:p14="http://schemas.microsoft.com/office/powerpoint/2010/main" val="3428329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Education Program (3-5%)</a:t>
            </a:r>
          </a:p>
        </p:txBody>
      </p:sp>
      <p:sp>
        <p:nvSpPr>
          <p:cNvPr id="3" name="Content Placeholder 2"/>
          <p:cNvSpPr>
            <a:spLocks noGrp="1"/>
          </p:cNvSpPr>
          <p:nvPr>
            <p:ph idx="1"/>
          </p:nvPr>
        </p:nvSpPr>
        <p:spPr>
          <a:xfrm>
            <a:off x="609600" y="1447800"/>
            <a:ext cx="8229600" cy="4525963"/>
          </a:xfrm>
        </p:spPr>
        <p:txBody>
          <a:bodyPr/>
          <a:lstStyle/>
          <a:p>
            <a:r>
              <a:rPr lang="en-US" sz="2000" dirty="0" smtClean="0"/>
              <a:t>Student specific program based on the strengths and needs of the student</a:t>
            </a:r>
          </a:p>
          <a:p>
            <a:r>
              <a:rPr lang="en-US" sz="2000" dirty="0" smtClean="0"/>
              <a:t>Comprehensive written plan (IEP) with annual student outcomes and shorter-term objectives</a:t>
            </a:r>
          </a:p>
          <a:p>
            <a:r>
              <a:rPr lang="en-US" sz="2000" dirty="0" smtClean="0"/>
              <a:t>Developed through a </a:t>
            </a:r>
            <a:r>
              <a:rPr lang="en-US" sz="2000" dirty="0" smtClean="0">
                <a:solidFill>
                  <a:srgbClr val="00B050"/>
                </a:solidFill>
              </a:rPr>
              <a:t>collaborative process</a:t>
            </a:r>
            <a:r>
              <a:rPr lang="en-US" sz="2000" dirty="0" smtClean="0"/>
              <a:t>, usually involving the teacher, the principal, the PST, the parents, and the student when possible. </a:t>
            </a:r>
          </a:p>
          <a:p>
            <a:r>
              <a:rPr lang="en-US" sz="2000" dirty="0" smtClean="0"/>
              <a:t>May include curricular outcomes and/or focused on the personal and unique needs of the student </a:t>
            </a:r>
          </a:p>
          <a:p>
            <a:r>
              <a:rPr lang="en-US" sz="2000" dirty="0" smtClean="0"/>
              <a:t>Is specific, targeted &amp; measurable</a:t>
            </a:r>
          </a:p>
          <a:p>
            <a:r>
              <a:rPr lang="en-US" sz="2000" dirty="0" smtClean="0"/>
              <a:t>A parent/guardian signature is required to implement an IEP</a:t>
            </a:r>
          </a:p>
          <a:p>
            <a:r>
              <a:rPr lang="en-US" sz="2000" dirty="0" smtClean="0"/>
              <a:t>A student on an IEP usually requires supports, accommodations, facilities, resources, and equipment beyond those required by his/her peers. </a:t>
            </a:r>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37</a:t>
            </a:fld>
            <a:endParaRPr lang="en-CA"/>
          </a:p>
        </p:txBody>
      </p:sp>
    </p:spTree>
    <p:extLst>
      <p:ext uri="{BB962C8B-B14F-4D97-AF65-F5344CB8AC3E}">
        <p14:creationId xmlns:p14="http://schemas.microsoft.com/office/powerpoint/2010/main" val="3238990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from </a:t>
            </a:r>
            <a:r>
              <a:rPr lang="en-US" dirty="0" smtClean="0"/>
              <a:t/>
            </a:r>
            <a:br>
              <a:rPr lang="en-US" dirty="0" smtClean="0"/>
            </a:br>
            <a:r>
              <a:rPr lang="en-US" dirty="0"/>
              <a:t>“</a:t>
            </a:r>
            <a:r>
              <a:rPr lang="en-US" dirty="0">
                <a:hlinkClick r:id="rId3"/>
              </a:rPr>
              <a:t>Every Kid Needs A Champion</a:t>
            </a:r>
            <a:r>
              <a:rPr lang="en-US" dirty="0"/>
              <a:t>”</a:t>
            </a:r>
          </a:p>
        </p:txBody>
      </p:sp>
      <p:sp>
        <p:nvSpPr>
          <p:cNvPr id="3" name="Content Placeholder 2"/>
          <p:cNvSpPr>
            <a:spLocks noGrp="1"/>
          </p:cNvSpPr>
          <p:nvPr>
            <p:ph idx="1"/>
          </p:nvPr>
        </p:nvSpPr>
        <p:spPr/>
        <p:txBody>
          <a:bodyPr/>
          <a:lstStyle/>
          <a:p>
            <a:r>
              <a:rPr lang="en-US" sz="2400" dirty="0" smtClean="0"/>
              <a:t>Relationships &amp; Belonging are important:</a:t>
            </a:r>
          </a:p>
          <a:p>
            <a:pPr lvl="1"/>
            <a:r>
              <a:rPr lang="en-US" sz="2000" dirty="0" smtClean="0"/>
              <a:t>Build with every student (and every staff member) and never let them know that you don’t like them, people don’t learn from people they don’t like.</a:t>
            </a:r>
          </a:p>
          <a:p>
            <a:pPr>
              <a:buFont typeface="Arial" pitchFamily="34" charset="0"/>
              <a:buChar char="•"/>
            </a:pPr>
            <a:r>
              <a:rPr lang="en-US" sz="2400" dirty="0" smtClean="0"/>
              <a:t>Your </a:t>
            </a:r>
            <a:r>
              <a:rPr lang="en-US" sz="2400" dirty="0"/>
              <a:t>attitude </a:t>
            </a:r>
            <a:r>
              <a:rPr lang="en-US" sz="2400" dirty="0" smtClean="0"/>
              <a:t>matters:</a:t>
            </a:r>
          </a:p>
          <a:p>
            <a:pPr lvl="1"/>
            <a:r>
              <a:rPr lang="en-US" sz="2000" dirty="0" smtClean="0"/>
              <a:t>Especially when situations are challenging</a:t>
            </a:r>
          </a:p>
          <a:p>
            <a:pPr lvl="1"/>
            <a:r>
              <a:rPr lang="en-US" sz="2000" dirty="0" smtClean="0"/>
              <a:t>Especially with your students</a:t>
            </a:r>
          </a:p>
          <a:p>
            <a:pPr lvl="1"/>
            <a:r>
              <a:rPr lang="en-US" sz="2000" dirty="0" smtClean="0"/>
              <a:t>Self-fulfilling prophecies – ensure all our students are “on the road” and they know it</a:t>
            </a:r>
          </a:p>
          <a:p>
            <a:pPr>
              <a:buFont typeface="Arial" pitchFamily="34" charset="0"/>
              <a:buChar char="•"/>
            </a:pPr>
            <a:r>
              <a:rPr lang="en-US" sz="2400" dirty="0"/>
              <a:t>Your actions matter</a:t>
            </a:r>
            <a:r>
              <a:rPr lang="en-US" sz="2400" dirty="0" smtClean="0"/>
              <a:t>:</a:t>
            </a:r>
          </a:p>
          <a:p>
            <a:pPr lvl="1"/>
            <a:r>
              <a:rPr lang="en-US" sz="2000" dirty="0" smtClean="0"/>
              <a:t>Little things make a huge difference</a:t>
            </a:r>
          </a:p>
          <a:p>
            <a:pPr lvl="1"/>
            <a:r>
              <a:rPr lang="en-US" sz="2000" dirty="0" smtClean="0"/>
              <a:t>Doing it “anyway” despite. PERSIST!</a:t>
            </a:r>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38</a:t>
            </a:fld>
            <a:endParaRPr lang="en-CA"/>
          </a:p>
        </p:txBody>
      </p:sp>
    </p:spTree>
    <p:extLst>
      <p:ext uri="{BB962C8B-B14F-4D97-AF65-F5344CB8AC3E}">
        <p14:creationId xmlns:p14="http://schemas.microsoft.com/office/powerpoint/2010/main" val="655495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69" t="31301" r="66498" b="16211"/>
          <a:stretch/>
        </p:blipFill>
        <p:spPr bwMode="auto">
          <a:xfrm>
            <a:off x="2286000" y="1402724"/>
            <a:ext cx="4752304" cy="350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23408" y="5062873"/>
            <a:ext cx="8534400" cy="1748978"/>
          </a:xfrm>
        </p:spPr>
        <p:txBody>
          <a:bodyPr/>
          <a:lstStyle/>
          <a:p>
            <a:pPr marL="0" indent="0">
              <a:buNone/>
            </a:pPr>
            <a:r>
              <a:rPr lang="en-US" sz="2400" dirty="0" smtClean="0">
                <a:hlinkClick r:id="rId4"/>
              </a:rPr>
              <a:t>Iona_Strachan@gov.nt.ca</a:t>
            </a:r>
            <a:r>
              <a:rPr lang="en-US" sz="2400" dirty="0"/>
              <a:t> </a:t>
            </a:r>
            <a:r>
              <a:rPr lang="en-US" sz="2400" dirty="0" smtClean="0"/>
              <a:t>       </a:t>
            </a:r>
            <a:r>
              <a:rPr lang="en-US" sz="2400" dirty="0" smtClean="0">
                <a:hlinkClick r:id="rId5"/>
              </a:rPr>
              <a:t>Jennifer_Rae@gov.nt.ca</a:t>
            </a:r>
            <a:endParaRPr lang="en-US" sz="2400" dirty="0"/>
          </a:p>
          <a:p>
            <a:pPr marL="0" indent="0">
              <a:buNone/>
            </a:pPr>
            <a:r>
              <a:rPr lang="en-US" sz="2400" dirty="0">
                <a:solidFill>
                  <a:srgbClr val="7030A0"/>
                </a:solidFill>
              </a:rPr>
              <a:t> </a:t>
            </a:r>
            <a:r>
              <a:rPr lang="en-US" sz="2400" dirty="0" smtClean="0">
                <a:solidFill>
                  <a:srgbClr val="7030A0"/>
                </a:solidFill>
              </a:rPr>
              <a:t>                      </a:t>
            </a:r>
            <a:r>
              <a:rPr lang="en-US" sz="3600" i="1" dirty="0" smtClean="0">
                <a:solidFill>
                  <a:srgbClr val="7030A0"/>
                </a:solidFill>
              </a:rPr>
              <a:t>Have a great year!</a:t>
            </a:r>
            <a:endParaRPr lang="en-US" sz="3600" i="1" dirty="0">
              <a:solidFill>
                <a:srgbClr val="7030A0"/>
              </a:solidFill>
            </a:endParaRPr>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39</a:t>
            </a:fld>
            <a:endParaRPr lang="en-CA"/>
          </a:p>
        </p:txBody>
      </p:sp>
    </p:spTree>
    <p:extLst>
      <p:ext uri="{BB962C8B-B14F-4D97-AF65-F5344CB8AC3E}">
        <p14:creationId xmlns:p14="http://schemas.microsoft.com/office/powerpoint/2010/main" val="155081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a:t>
            </a:r>
            <a:r>
              <a:rPr lang="en-US" dirty="0" smtClean="0"/>
              <a:t>Overview </a:t>
            </a:r>
            <a:r>
              <a:rPr lang="en-US" dirty="0"/>
              <a:t>of </a:t>
            </a:r>
            <a:r>
              <a:rPr lang="en-US" dirty="0" smtClean="0"/>
              <a:t>Today’s Learning</a:t>
            </a:r>
            <a:endParaRPr lang="en-US" dirty="0"/>
          </a:p>
        </p:txBody>
      </p:sp>
      <p:sp>
        <p:nvSpPr>
          <p:cNvPr id="3" name="Content Placeholder 2"/>
          <p:cNvSpPr>
            <a:spLocks noGrp="1"/>
          </p:cNvSpPr>
          <p:nvPr>
            <p:ph idx="1"/>
          </p:nvPr>
        </p:nvSpPr>
        <p:spPr/>
        <p:txBody>
          <a:bodyPr/>
          <a:lstStyle/>
          <a:p>
            <a:r>
              <a:rPr lang="en-US" sz="2600" dirty="0" smtClean="0"/>
              <a:t>What does inclusive learning look like in the NWT?</a:t>
            </a:r>
          </a:p>
          <a:p>
            <a:r>
              <a:rPr lang="en-US" sz="2600" dirty="0" smtClean="0"/>
              <a:t>Who are the key players in implementing the Inclusive Schooling Directive and what do they do?</a:t>
            </a:r>
          </a:p>
          <a:p>
            <a:r>
              <a:rPr lang="en-US" sz="2600" dirty="0" smtClean="0"/>
              <a:t>What are your responsibilities as a classroom </a:t>
            </a:r>
            <a:r>
              <a:rPr lang="en-US" sz="2600" dirty="0"/>
              <a:t>t</a:t>
            </a:r>
            <a:r>
              <a:rPr lang="en-US" sz="2600" dirty="0" smtClean="0"/>
              <a:t>eacher?</a:t>
            </a:r>
          </a:p>
          <a:p>
            <a:r>
              <a:rPr lang="en-US" sz="2600" dirty="0" smtClean="0"/>
              <a:t>What are the 3 educational programs in the NWT? </a:t>
            </a:r>
          </a:p>
          <a:p>
            <a:pPr lvl="1"/>
            <a:r>
              <a:rPr lang="en-US" sz="2600" dirty="0" smtClean="0"/>
              <a:t>Regular Education Program (with or without accommodations)</a:t>
            </a:r>
          </a:p>
          <a:p>
            <a:pPr lvl="1"/>
            <a:r>
              <a:rPr lang="en-US" sz="2600" dirty="0" smtClean="0"/>
              <a:t>Modified Education Program</a:t>
            </a:r>
          </a:p>
          <a:p>
            <a:pPr lvl="1"/>
            <a:r>
              <a:rPr lang="en-US" sz="2600" dirty="0" smtClean="0"/>
              <a:t>Individual Education Program</a:t>
            </a:r>
          </a:p>
          <a:p>
            <a:pPr lvl="1"/>
            <a:endParaRPr lang="en-US" sz="2600"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4</a:t>
            </a:fld>
            <a:endParaRPr lang="en-CA"/>
          </a:p>
        </p:txBody>
      </p:sp>
    </p:spTree>
    <p:extLst>
      <p:ext uri="{BB962C8B-B14F-4D97-AF65-F5344CB8AC3E}">
        <p14:creationId xmlns:p14="http://schemas.microsoft.com/office/powerpoint/2010/main" val="3644275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vision is to…</a:t>
            </a:r>
            <a:endParaRPr lang="en-US" dirty="0"/>
          </a:p>
        </p:txBody>
      </p:sp>
      <p:sp>
        <p:nvSpPr>
          <p:cNvPr id="3" name="Content Placeholder 2"/>
          <p:cNvSpPr>
            <a:spLocks noGrp="1"/>
          </p:cNvSpPr>
          <p:nvPr>
            <p:ph idx="1"/>
          </p:nvPr>
        </p:nvSpPr>
        <p:spPr/>
        <p:txBody>
          <a:bodyPr/>
          <a:lstStyle/>
          <a:p>
            <a:pPr marL="0" indent="0">
              <a:buNone/>
            </a:pPr>
            <a:r>
              <a:rPr lang="en-US" sz="3600" dirty="0" smtClean="0"/>
              <a:t>Ensure access to quality education for all students by </a:t>
            </a:r>
            <a:r>
              <a:rPr lang="en-US" sz="3600" b="1" dirty="0" smtClean="0">
                <a:solidFill>
                  <a:srgbClr val="00B050"/>
                </a:solidFill>
              </a:rPr>
              <a:t>effectively meeting their diverse needs</a:t>
            </a:r>
            <a:r>
              <a:rPr lang="en-US" sz="3600" b="1" dirty="0" smtClean="0"/>
              <a:t> </a:t>
            </a:r>
            <a:r>
              <a:rPr lang="en-US" sz="3600" dirty="0" smtClean="0"/>
              <a:t>in a way that is:</a:t>
            </a:r>
          </a:p>
          <a:p>
            <a:pPr lvl="1">
              <a:buFont typeface="Arial" pitchFamily="34" charset="0"/>
              <a:buChar char="•"/>
            </a:pPr>
            <a:r>
              <a:rPr lang="en-US" sz="3600" dirty="0" smtClean="0"/>
              <a:t>responsive</a:t>
            </a:r>
          </a:p>
          <a:p>
            <a:pPr lvl="1">
              <a:buFont typeface="Arial" pitchFamily="34" charset="0"/>
              <a:buChar char="•"/>
            </a:pPr>
            <a:r>
              <a:rPr lang="en-US" sz="3600" dirty="0" smtClean="0"/>
              <a:t>accepting</a:t>
            </a:r>
          </a:p>
          <a:p>
            <a:pPr lvl="1">
              <a:buFont typeface="Arial" pitchFamily="34" charset="0"/>
              <a:buChar char="•"/>
            </a:pPr>
            <a:r>
              <a:rPr lang="en-US" sz="3600" dirty="0" smtClean="0"/>
              <a:t>respectful &amp;</a:t>
            </a:r>
          </a:p>
          <a:p>
            <a:pPr lvl="1">
              <a:buFont typeface="Arial" pitchFamily="34" charset="0"/>
              <a:buChar char="•"/>
            </a:pPr>
            <a:r>
              <a:rPr lang="en-US" sz="3600" dirty="0" smtClean="0"/>
              <a:t>supportive</a:t>
            </a:r>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5</a:t>
            </a:fld>
            <a:endParaRPr lang="en-CA"/>
          </a:p>
        </p:txBody>
      </p:sp>
    </p:spTree>
    <p:extLst>
      <p:ext uri="{BB962C8B-B14F-4D97-AF65-F5344CB8AC3E}">
        <p14:creationId xmlns:p14="http://schemas.microsoft.com/office/powerpoint/2010/main" val="3986770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a:t>
            </a:r>
            <a:r>
              <a:rPr lang="en-US" i="1" dirty="0" smtClean="0"/>
              <a:t>IS in the NWT</a:t>
            </a:r>
            <a:r>
              <a:rPr lang="en-US" dirty="0" smtClean="0"/>
              <a:t>…</a:t>
            </a:r>
            <a:endParaRPr lang="en-US" dirty="0"/>
          </a:p>
        </p:txBody>
      </p:sp>
      <p:sp>
        <p:nvSpPr>
          <p:cNvPr id="3" name="Content Placeholder 2"/>
          <p:cNvSpPr>
            <a:spLocks noGrp="1"/>
          </p:cNvSpPr>
          <p:nvPr>
            <p:ph idx="1"/>
          </p:nvPr>
        </p:nvSpPr>
        <p:spPr/>
        <p:txBody>
          <a:bodyPr/>
          <a:lstStyle/>
          <a:p>
            <a:r>
              <a:rPr lang="en-US" sz="2800" dirty="0" smtClean="0"/>
              <a:t>Recognizes that </a:t>
            </a:r>
            <a:r>
              <a:rPr lang="en-US" sz="2800" dirty="0" smtClean="0">
                <a:solidFill>
                  <a:srgbClr val="00B050"/>
                </a:solidFill>
              </a:rPr>
              <a:t>every student can learn</a:t>
            </a:r>
            <a:r>
              <a:rPr lang="en-US" sz="2800" dirty="0" smtClean="0"/>
              <a:t>. </a:t>
            </a:r>
          </a:p>
          <a:p>
            <a:r>
              <a:rPr lang="en-US" sz="2800" dirty="0" smtClean="0"/>
              <a:t>Is </a:t>
            </a:r>
            <a:r>
              <a:rPr lang="en-US" sz="2800" dirty="0" smtClean="0">
                <a:solidFill>
                  <a:srgbClr val="00B050"/>
                </a:solidFill>
              </a:rPr>
              <a:t>individualized</a:t>
            </a:r>
            <a:r>
              <a:rPr lang="en-US" sz="2800" dirty="0" smtClean="0"/>
              <a:t> – educational programs &amp; decisions focus on the individual student’s </a:t>
            </a:r>
            <a:r>
              <a:rPr lang="en-US" sz="2800" dirty="0" smtClean="0">
                <a:solidFill>
                  <a:srgbClr val="00B050"/>
                </a:solidFill>
              </a:rPr>
              <a:t>strengths and needs</a:t>
            </a:r>
            <a:r>
              <a:rPr lang="en-US" sz="2800" dirty="0" smtClean="0"/>
              <a:t>, and are based upon the </a:t>
            </a:r>
            <a:r>
              <a:rPr lang="en-US" sz="2800" dirty="0" smtClean="0">
                <a:solidFill>
                  <a:srgbClr val="00B050"/>
                </a:solidFill>
              </a:rPr>
              <a:t>student’s best interests</a:t>
            </a:r>
            <a:r>
              <a:rPr lang="en-US" sz="2800" dirty="0" smtClean="0"/>
              <a:t>. </a:t>
            </a:r>
          </a:p>
          <a:p>
            <a:r>
              <a:rPr lang="en-US" sz="2800" dirty="0" smtClean="0"/>
              <a:t>Ensures access to appropriate learning opportunities by </a:t>
            </a:r>
            <a:r>
              <a:rPr lang="en-US" sz="2800" dirty="0" smtClean="0">
                <a:solidFill>
                  <a:srgbClr val="00B050"/>
                </a:solidFill>
              </a:rPr>
              <a:t>utilizing evidence-based instructional &amp; support strategies</a:t>
            </a:r>
            <a:r>
              <a:rPr lang="en-US" sz="2800" dirty="0" smtClean="0"/>
              <a:t> to </a:t>
            </a:r>
            <a:r>
              <a:rPr lang="en-US" sz="2800" dirty="0" smtClean="0">
                <a:solidFill>
                  <a:srgbClr val="00B050"/>
                </a:solidFill>
              </a:rPr>
              <a:t>remove</a:t>
            </a:r>
            <a:r>
              <a:rPr lang="en-US" sz="2800" dirty="0" smtClean="0"/>
              <a:t> </a:t>
            </a:r>
            <a:r>
              <a:rPr lang="en-US" sz="2800" dirty="0" smtClean="0">
                <a:solidFill>
                  <a:srgbClr val="00B050"/>
                </a:solidFill>
              </a:rPr>
              <a:t>barriers to learning</a:t>
            </a:r>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6</a:t>
            </a:fld>
            <a:endParaRPr lang="en-CA"/>
          </a:p>
        </p:txBody>
      </p:sp>
    </p:spTree>
    <p:extLst>
      <p:ext uri="{BB962C8B-B14F-4D97-AF65-F5344CB8AC3E}">
        <p14:creationId xmlns:p14="http://schemas.microsoft.com/office/powerpoint/2010/main" val="823035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a:t>
            </a:r>
            <a:r>
              <a:rPr lang="en-US" i="1" dirty="0" smtClean="0"/>
              <a:t>IS in the NWT…</a:t>
            </a:r>
            <a:endParaRPr lang="en-US" i="1" dirty="0"/>
          </a:p>
        </p:txBody>
      </p:sp>
      <p:sp>
        <p:nvSpPr>
          <p:cNvPr id="3" name="Content Placeholder 2"/>
          <p:cNvSpPr>
            <a:spLocks noGrp="1"/>
          </p:cNvSpPr>
          <p:nvPr>
            <p:ph idx="1"/>
          </p:nvPr>
        </p:nvSpPr>
        <p:spPr/>
        <p:txBody>
          <a:bodyPr/>
          <a:lstStyle/>
          <a:p>
            <a:r>
              <a:rPr lang="en-US" dirty="0" smtClean="0"/>
              <a:t>Enables all students to participate within a </a:t>
            </a:r>
            <a:r>
              <a:rPr lang="en-US" dirty="0" smtClean="0">
                <a:solidFill>
                  <a:srgbClr val="00B050"/>
                </a:solidFill>
              </a:rPr>
              <a:t>common learning environment </a:t>
            </a:r>
            <a:r>
              <a:rPr lang="en-US" dirty="0" smtClean="0"/>
              <a:t>shared amongst age-appropriate peers in their home community. </a:t>
            </a:r>
          </a:p>
          <a:p>
            <a:r>
              <a:rPr lang="en-US" dirty="0" smtClean="0"/>
              <a:t>Is delivered within an </a:t>
            </a:r>
            <a:r>
              <a:rPr lang="en-US" dirty="0" smtClean="0">
                <a:solidFill>
                  <a:srgbClr val="00B050"/>
                </a:solidFill>
              </a:rPr>
              <a:t>accessible physical environment</a:t>
            </a:r>
            <a:r>
              <a:rPr lang="en-US" dirty="0" smtClean="0"/>
              <a:t> where all students and school personnel feel </a:t>
            </a:r>
            <a:r>
              <a:rPr lang="en-US" dirty="0" smtClean="0">
                <a:solidFill>
                  <a:srgbClr val="00B050"/>
                </a:solidFill>
              </a:rPr>
              <a:t>welcome, safe and valued</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7</a:t>
            </a:fld>
            <a:endParaRPr lang="en-CA"/>
          </a:p>
        </p:txBody>
      </p:sp>
    </p:spTree>
    <p:extLst>
      <p:ext uri="{BB962C8B-B14F-4D97-AF65-F5344CB8AC3E}">
        <p14:creationId xmlns:p14="http://schemas.microsoft.com/office/powerpoint/2010/main" val="3298858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a:t>
            </a:r>
            <a:r>
              <a:rPr lang="en-US" i="1" dirty="0" smtClean="0"/>
              <a:t>IS in the NWT…</a:t>
            </a:r>
            <a:endParaRPr lang="en-US" i="1" dirty="0"/>
          </a:p>
        </p:txBody>
      </p:sp>
      <p:sp>
        <p:nvSpPr>
          <p:cNvPr id="3" name="Content Placeholder 2"/>
          <p:cNvSpPr>
            <a:spLocks noGrp="1"/>
          </p:cNvSpPr>
          <p:nvPr>
            <p:ph idx="1"/>
          </p:nvPr>
        </p:nvSpPr>
        <p:spPr/>
        <p:txBody>
          <a:bodyPr/>
          <a:lstStyle/>
          <a:p>
            <a:r>
              <a:rPr lang="en-US" sz="2800" dirty="0" smtClean="0"/>
              <a:t>Is </a:t>
            </a:r>
            <a:r>
              <a:rPr lang="en-US" sz="2800" dirty="0" smtClean="0">
                <a:solidFill>
                  <a:srgbClr val="00B050"/>
                </a:solidFill>
              </a:rPr>
              <a:t>respectful of student and staff diversity </a:t>
            </a:r>
            <a:r>
              <a:rPr lang="en-US" sz="2800" dirty="0" smtClean="0"/>
              <a:t>in regards to their race, </a:t>
            </a:r>
            <a:r>
              <a:rPr lang="en-US" sz="2800" dirty="0" err="1" smtClean="0"/>
              <a:t>colour</a:t>
            </a:r>
            <a:r>
              <a:rPr lang="en-US" sz="2800" dirty="0" smtClean="0"/>
              <a:t>, ancestry, nationality, ethnic origin, place of origin, creed, religion, age, disability, sex, sexual orientation, gender identity, marital status, family status, family affiliation, political belief, political association, social condition and a conviction that is subject to a pardon or record suspension</a:t>
            </a:r>
          </a:p>
          <a:p>
            <a:pPr marL="0" indent="0">
              <a:buNone/>
            </a:pPr>
            <a:r>
              <a:rPr lang="en-US" sz="1800" dirty="0" smtClean="0"/>
              <a:t>     (NWT Human Rights Act, Section 5 (1) 2014). </a:t>
            </a:r>
            <a:endParaRPr lang="en-US" sz="1800"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8</a:t>
            </a:fld>
            <a:endParaRPr lang="en-CA"/>
          </a:p>
        </p:txBody>
      </p:sp>
    </p:spTree>
    <p:extLst>
      <p:ext uri="{BB962C8B-B14F-4D97-AF65-F5344CB8AC3E}">
        <p14:creationId xmlns:p14="http://schemas.microsoft.com/office/powerpoint/2010/main" val="2783732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a:t>
            </a:r>
            <a:r>
              <a:rPr lang="en-US" i="1" dirty="0" smtClean="0"/>
              <a:t>IS in the NWT…</a:t>
            </a:r>
            <a:endParaRPr lang="en-US" i="1" dirty="0"/>
          </a:p>
        </p:txBody>
      </p:sp>
      <p:sp>
        <p:nvSpPr>
          <p:cNvPr id="3" name="Content Placeholder 2"/>
          <p:cNvSpPr>
            <a:spLocks noGrp="1"/>
          </p:cNvSpPr>
          <p:nvPr>
            <p:ph idx="1"/>
          </p:nvPr>
        </p:nvSpPr>
        <p:spPr/>
        <p:txBody>
          <a:bodyPr/>
          <a:lstStyle/>
          <a:p>
            <a:r>
              <a:rPr lang="en-US" dirty="0" smtClean="0"/>
              <a:t>Is characterized by </a:t>
            </a:r>
            <a:r>
              <a:rPr lang="en-US" dirty="0" smtClean="0">
                <a:solidFill>
                  <a:srgbClr val="00B050"/>
                </a:solidFill>
              </a:rPr>
              <a:t>collaboration</a:t>
            </a:r>
            <a:r>
              <a:rPr lang="en-US" dirty="0" smtClean="0"/>
              <a:t>: parents, students, school principals, classroom teachers, program support teachers, support assistants, and other professional collaborate to make decisions related to the educational needs of individual students. </a:t>
            </a:r>
          </a:p>
          <a:p>
            <a:r>
              <a:rPr lang="en-US" dirty="0" smtClean="0"/>
              <a:t>Promoting &amp; </a:t>
            </a:r>
            <a:r>
              <a:rPr lang="en-US" dirty="0" smtClean="0">
                <a:solidFill>
                  <a:srgbClr val="00B050"/>
                </a:solidFill>
              </a:rPr>
              <a:t>involving parents/guardians </a:t>
            </a:r>
            <a:r>
              <a:rPr lang="en-US" dirty="0" smtClean="0"/>
              <a:t>in their child’s education. </a:t>
            </a:r>
            <a:endParaRPr lang="en-US" dirty="0"/>
          </a:p>
        </p:txBody>
      </p:sp>
      <p:sp>
        <p:nvSpPr>
          <p:cNvPr id="4" name="Slide Number Placeholder 3"/>
          <p:cNvSpPr>
            <a:spLocks noGrp="1"/>
          </p:cNvSpPr>
          <p:nvPr>
            <p:ph type="sldNum" sz="quarter" idx="12"/>
          </p:nvPr>
        </p:nvSpPr>
        <p:spPr/>
        <p:txBody>
          <a:bodyPr/>
          <a:lstStyle/>
          <a:p>
            <a:pPr>
              <a:defRPr/>
            </a:pPr>
            <a:fld id="{D236B2C6-C152-4D46-82C9-B817407260E3}" type="slidenum">
              <a:rPr lang="en-CA" smtClean="0"/>
              <a:pPr>
                <a:defRPr/>
              </a:pPr>
              <a:t>9</a:t>
            </a:fld>
            <a:endParaRPr lang="en-CA"/>
          </a:p>
        </p:txBody>
      </p:sp>
    </p:spTree>
    <p:extLst>
      <p:ext uri="{BB962C8B-B14F-4D97-AF65-F5344CB8AC3E}">
        <p14:creationId xmlns:p14="http://schemas.microsoft.com/office/powerpoint/2010/main" val="3888303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FF00"/>
          </a:solidFill>
          <a:tailEnd type="stealth"/>
        </a:ln>
        <a:effectLst>
          <a:glow rad="101600">
            <a:srgbClr val="FFFF00">
              <a:alpha val="75000"/>
            </a:srgbClr>
          </a:glow>
          <a:outerShdw blurRad="40000" dist="20000" dir="5400000" rotWithShape="0">
            <a:srgbClr val="000000">
              <a:alpha val="38000"/>
            </a:srgbClr>
          </a:outerShdw>
        </a:effectLst>
      </a:spPr>
      <a:bodyPr anchor="ctr"/>
      <a:lstStyle>
        <a:defPPr algn="ctr">
          <a:defRPr/>
        </a:defPPr>
      </a:lstStyle>
      <a:style>
        <a:lnRef idx="2">
          <a:schemeClr val="accent1"/>
        </a:lnRef>
        <a:fillRef idx="0">
          <a:schemeClr val="accent1"/>
        </a:fillRef>
        <a:effectRef idx="1">
          <a:schemeClr val="accent1"/>
        </a:effectRef>
        <a:fontRef idx="minor">
          <a:schemeClr val="tx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36100</TotalTime>
  <Words>3197</Words>
  <Application>Microsoft Office PowerPoint</Application>
  <PresentationFormat>On-screen Show (4:3)</PresentationFormat>
  <Paragraphs>354</Paragraphs>
  <Slides>39</Slides>
  <Notes>39</Notes>
  <HiddenSlides>0</HiddenSlides>
  <MMClips>0</MMClips>
  <ScaleCrop>false</ScaleCrop>
  <HeadingPairs>
    <vt:vector size="4" baseType="variant">
      <vt:variant>
        <vt:lpstr>Theme</vt:lpstr>
      </vt:variant>
      <vt:variant>
        <vt:i4>6</vt:i4>
      </vt:variant>
      <vt:variant>
        <vt:lpstr>Slide Titles</vt:lpstr>
      </vt:variant>
      <vt:variant>
        <vt:i4>39</vt:i4>
      </vt:variant>
    </vt:vector>
  </HeadingPairs>
  <TitlesOfParts>
    <vt:vector size="45" baseType="lpstr">
      <vt:lpstr>Default Design</vt:lpstr>
      <vt:lpstr>1_Custom Design</vt:lpstr>
      <vt:lpstr>2_Custom Design</vt:lpstr>
      <vt:lpstr>3_Custom Design</vt:lpstr>
      <vt:lpstr>4_Custom Design</vt:lpstr>
      <vt:lpstr>5_Custom Design</vt:lpstr>
      <vt:lpstr>Inclusive Schooling New to the NWT Educators’ Conference</vt:lpstr>
      <vt:lpstr>Iona Strachan &amp; Jennifer Rae</vt:lpstr>
      <vt:lpstr>Inclusive Schooling Working Group</vt:lpstr>
      <vt:lpstr>General Overview of Today’s Learning</vt:lpstr>
      <vt:lpstr>The vision is to…</vt:lpstr>
      <vt:lpstr>Principles: IS in the NWT…</vt:lpstr>
      <vt:lpstr>Principles: IS in the NWT…</vt:lpstr>
      <vt:lpstr>Principles: IS in the NWT…</vt:lpstr>
      <vt:lpstr>Principles: IS in the NWT…</vt:lpstr>
      <vt:lpstr>Principles: IS in the NWT…</vt:lpstr>
      <vt:lpstr>An inclusive classroom…</vt:lpstr>
      <vt:lpstr>An inclusive classroom…</vt:lpstr>
      <vt:lpstr>Inclusive education is NOT….</vt:lpstr>
      <vt:lpstr>Shelley Moore: Transforming Inclusive Education</vt:lpstr>
      <vt:lpstr>What is Inclusion?</vt:lpstr>
      <vt:lpstr>Inclusion: The Rationale</vt:lpstr>
      <vt:lpstr>Talk to your neighbour…</vt:lpstr>
      <vt:lpstr>Inclusive Schooling Documents</vt:lpstr>
      <vt:lpstr>Inclusive Schooling Documents Cont’d </vt:lpstr>
      <vt:lpstr>Inclusive Schooling Documents Cont’d </vt:lpstr>
      <vt:lpstr>Who’s Who in Inclusive Staffing?</vt:lpstr>
      <vt:lpstr>DEA/DEC (Education Bodies)</vt:lpstr>
      <vt:lpstr>Superintendent</vt:lpstr>
      <vt:lpstr>Regional Inclusive Schooling Coordinator (RISC)</vt:lpstr>
      <vt:lpstr>Principal</vt:lpstr>
      <vt:lpstr>Program Support Teacher (PST)</vt:lpstr>
      <vt:lpstr>PST Priority Time Use</vt:lpstr>
      <vt:lpstr>Support Assistant</vt:lpstr>
      <vt:lpstr>Classroom Teacher</vt:lpstr>
      <vt:lpstr>Classroom Teacher Cont’d</vt:lpstr>
      <vt:lpstr>Classroom Teacher Cont’d</vt:lpstr>
      <vt:lpstr>Classroom Teacher Cont’d</vt:lpstr>
      <vt:lpstr>School-based Support Team</vt:lpstr>
      <vt:lpstr>Educational Programs in the NWT</vt:lpstr>
      <vt:lpstr>Regular Education Program (80-85%)</vt:lpstr>
      <vt:lpstr>Modified Education Program (MEP) (10-15%)</vt:lpstr>
      <vt:lpstr>Individual Education Program (3-5%)</vt:lpstr>
      <vt:lpstr>Lessons from  “Every Kid Needs A Champion”</vt:lpstr>
      <vt:lpstr>Q&amp;A</vt:lpstr>
    </vt:vector>
  </TitlesOfParts>
  <Company>NB  Power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to Conservation</dc:title>
  <dc:creator>JP Ouellette</dc:creator>
  <cp:lastModifiedBy>Colleen Eckert</cp:lastModifiedBy>
  <cp:revision>355</cp:revision>
  <cp:lastPrinted>2013-02-27T18:32:56Z</cp:lastPrinted>
  <dcterms:created xsi:type="dcterms:W3CDTF">2011-10-07T15:04:03Z</dcterms:created>
  <dcterms:modified xsi:type="dcterms:W3CDTF">2017-08-24T00:36:08Z</dcterms:modified>
</cp:coreProperties>
</file>