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1" r:id="rId27"/>
    <p:sldId id="282" r:id="rId28"/>
    <p:sldId id="291" r:id="rId29"/>
    <p:sldId id="283" r:id="rId30"/>
    <p:sldId id="284" r:id="rId31"/>
    <p:sldId id="285" r:id="rId32"/>
    <p:sldId id="286" r:id="rId33"/>
    <p:sldId id="287" r:id="rId34"/>
    <p:sldId id="288" r:id="rId35"/>
    <p:sldId id="290" r:id="rId36"/>
    <p:sldId id="293" r:id="rId37"/>
    <p:sldId id="28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318" y="-84"/>
      </p:cViewPr>
      <p:guideLst>
        <p:guide orient="horz" pos="2160"/>
        <p:guide pos="2880"/>
      </p:guideLst>
    </p:cSldViewPr>
  </p:slideViewPr>
  <p:notesTextViewPr>
    <p:cViewPr>
      <p:scale>
        <a:sx n="1" d="1"/>
        <a:sy n="1" d="1"/>
      </p:scale>
      <p:origin x="0" y="0"/>
    </p:cViewPr>
  </p:notesTextViewPr>
  <p:sorterViewPr>
    <p:cViewPr>
      <p:scale>
        <a:sx n="100" d="100"/>
        <a:sy n="100" d="100"/>
      </p:scale>
      <p:origin x="0" y="2334"/>
    </p:cViewPr>
  </p:sorter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058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7AE5A4-777D-456F-87AD-4D5CC3307282}" type="datetimeFigureOut">
              <a:rPr lang="en-US" smtClean="0"/>
              <a:t>8/23/2017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CD13BB-6EBA-40D2-806C-043805E747FF}" type="slidenum">
              <a:rPr lang="en-US" smtClean="0"/>
              <a:t>‹#›</a:t>
            </a:fld>
            <a:endParaRPr lang="en-US"/>
          </a:p>
        </p:txBody>
      </p:sp>
    </p:spTree>
    <p:extLst>
      <p:ext uri="{BB962C8B-B14F-4D97-AF65-F5344CB8AC3E}">
        <p14:creationId xmlns:p14="http://schemas.microsoft.com/office/powerpoint/2010/main" val="226480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D0065BE-0657-4A47-90AD-C21C55E16B19}" type="datetime4">
              <a:rPr lang="en-US" smtClean="0"/>
              <a:pPr/>
              <a:t>August 23, 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August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August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August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7D2193-4505-4A75-99BB-880C6989A757}" type="datetime4">
              <a:rPr lang="en-US" smtClean="0"/>
              <a:pPr/>
              <a:t>August 23, 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754ED01-E2A0-4C1E-8E21-014B99041579}"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August 23,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August 23,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FB012D-77A1-44B0-BB26-329BA1EE55C9}" type="datetime4">
              <a:rPr lang="en-US" smtClean="0"/>
              <a:pPr/>
              <a:t>August 23,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B7499E-3031-413E-B01E-B94970708CAA}" type="datetime4">
              <a:rPr lang="en-US" smtClean="0"/>
              <a:pPr/>
              <a:t>August 23,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August 23,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754ED01-E2A0-4C1E-8E21-014B990415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August 23,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2B1B13E-D5AF-485E-81A1-82A140076526}" type="datetime4">
              <a:rPr lang="en-US" smtClean="0"/>
              <a:pPr/>
              <a:t>August 23, 2017</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Introduction to </a:t>
            </a:r>
            <a:r>
              <a:rPr lang="en-US" dirty="0" err="1" smtClean="0"/>
              <a:t>Powerschool</a:t>
            </a:r>
            <a:r>
              <a:rPr lang="en-US" dirty="0" smtClean="0"/>
              <a:t> </a:t>
            </a:r>
            <a:r>
              <a:rPr lang="en-US" dirty="0" err="1" smtClean="0"/>
              <a:t>Gradebook</a:t>
            </a:r>
            <a:r>
              <a:rPr lang="en-US" dirty="0" smtClean="0"/>
              <a:t> and </a:t>
            </a:r>
            <a:r>
              <a:rPr lang="en-US" dirty="0" err="1" smtClean="0"/>
              <a:t>tienet</a:t>
            </a:r>
            <a:endParaRPr lang="en-US" dirty="0"/>
          </a:p>
        </p:txBody>
      </p:sp>
    </p:spTree>
    <p:extLst>
      <p:ext uri="{BB962C8B-B14F-4D97-AF65-F5344CB8AC3E}">
        <p14:creationId xmlns:p14="http://schemas.microsoft.com/office/powerpoint/2010/main" val="385407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4343400" cy="4419600"/>
          </a:xfrm>
        </p:spPr>
        <p:txBody>
          <a:bodyPr>
            <a:normAutofit fontScale="92500" lnSpcReduction="20000"/>
          </a:bodyPr>
          <a:lstStyle/>
          <a:p>
            <a:r>
              <a:rPr lang="en-US" dirty="0"/>
              <a:t>To add categories to your class, select all categories that </a:t>
            </a:r>
            <a:r>
              <a:rPr lang="en-US" dirty="0" smtClean="0"/>
              <a:t>apply</a:t>
            </a:r>
            <a:r>
              <a:rPr lang="en-US" dirty="0"/>
              <a:t> </a:t>
            </a:r>
            <a:r>
              <a:rPr lang="en-US" dirty="0" smtClean="0"/>
              <a:t>and select ok.</a:t>
            </a:r>
          </a:p>
          <a:p>
            <a:endParaRPr lang="en-US" dirty="0"/>
          </a:p>
          <a:p>
            <a:endParaRPr lang="en-US" dirty="0" smtClean="0"/>
          </a:p>
          <a:p>
            <a:r>
              <a:rPr lang="en-US" dirty="0" smtClean="0"/>
              <a:t>Enter weights for each of the categories. These usually correspond to a percentage of the final mark (according to your course outline). Save.</a:t>
            </a:r>
          </a:p>
          <a:p>
            <a:pPr marL="45720" indent="0">
              <a:buNone/>
            </a:pPr>
            <a:endParaRPr lang="en-US" dirty="0" smtClean="0"/>
          </a:p>
          <a:p>
            <a:r>
              <a:rPr lang="en-US" dirty="0" smtClean="0"/>
              <a:t>Tip: Do this at the start of the semester for all your classes. If you do not set this up, </a:t>
            </a:r>
            <a:r>
              <a:rPr lang="en-US" dirty="0" err="1" smtClean="0"/>
              <a:t>Gradebook</a:t>
            </a:r>
            <a:r>
              <a:rPr lang="en-US" dirty="0" smtClean="0"/>
              <a:t> will not be able to calculate a class mark.</a:t>
            </a:r>
            <a:endParaRPr lang="en-US" dirty="0"/>
          </a:p>
          <a:p>
            <a:pPr marL="45720" indent="0">
              <a:buNone/>
            </a:pP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a:p>
        </p:txBody>
      </p:sp>
      <p:sp>
        <p:nvSpPr>
          <p:cNvPr id="4" name="Title 3"/>
          <p:cNvSpPr>
            <a:spLocks noGrp="1"/>
          </p:cNvSpPr>
          <p:nvPr>
            <p:ph type="title"/>
          </p:nvPr>
        </p:nvSpPr>
        <p:spPr/>
        <p:txBody>
          <a:bodyPr/>
          <a:lstStyle/>
          <a:p>
            <a:r>
              <a:rPr lang="en-US" dirty="0" err="1" smtClean="0"/>
              <a:t>Gradebook</a:t>
            </a:r>
            <a:r>
              <a:rPr lang="en-US" dirty="0" smtClean="0"/>
              <a:t>-Weighing Categories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248" y="1676400"/>
            <a:ext cx="2819400" cy="226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3326643" cy="24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1772" y="4495800"/>
            <a:ext cx="4375448"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2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352801" cy="4407408"/>
          </a:xfrm>
        </p:spPr>
        <p:txBody>
          <a:bodyPr>
            <a:normAutofit lnSpcReduction="10000"/>
          </a:bodyPr>
          <a:lstStyle/>
          <a:p>
            <a:r>
              <a:rPr lang="en-US" dirty="0" smtClean="0"/>
              <a:t>To create a new assignment for a class, select the + sign above your student list. This will create a box at the bottom of your screen for your new assignment. Give a relevant name to the assignment, then select the appropriate category, due date and points possible. Save.</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a:p>
        </p:txBody>
      </p:sp>
      <p:sp>
        <p:nvSpPr>
          <p:cNvPr id="4" name="Title 3"/>
          <p:cNvSpPr>
            <a:spLocks noGrp="1"/>
          </p:cNvSpPr>
          <p:nvPr>
            <p:ph type="title"/>
          </p:nvPr>
        </p:nvSpPr>
        <p:spPr/>
        <p:txBody>
          <a:bodyPr/>
          <a:lstStyle/>
          <a:p>
            <a:r>
              <a:rPr lang="en-US" dirty="0" err="1" smtClean="0"/>
              <a:t>Gradebook</a:t>
            </a:r>
            <a:r>
              <a:rPr lang="en-US" dirty="0" smtClean="0"/>
              <a:t>-Creating a new assignment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40493"/>
            <a:ext cx="498928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50" y="4038600"/>
            <a:ext cx="5017533" cy="18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13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505201" cy="4376929"/>
          </a:xfrm>
        </p:spPr>
        <p:txBody>
          <a:bodyPr>
            <a:normAutofit fontScale="92500" lnSpcReduction="20000"/>
          </a:bodyPr>
          <a:lstStyle/>
          <a:p>
            <a:r>
              <a:rPr lang="en-US" dirty="0" smtClean="0"/>
              <a:t>Once you have created your new assignment, you can enter students’ grades by clicking on the cell. </a:t>
            </a:r>
            <a:r>
              <a:rPr lang="en-US" dirty="0" smtClean="0">
                <a:solidFill>
                  <a:srgbClr val="FF0000"/>
                </a:solidFill>
              </a:rPr>
              <a:t>Don’t forget to save often!</a:t>
            </a:r>
          </a:p>
          <a:p>
            <a:r>
              <a:rPr lang="en-US" dirty="0" smtClean="0"/>
              <a:t>You can also weigh assignments within a category. This can be useful if you want an assignment to be worth more than another within that category (i.e. test or quiz). This can be done by double clicking on the assignment name and changing the weight.</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a:p>
        </p:txBody>
      </p:sp>
      <p:sp>
        <p:nvSpPr>
          <p:cNvPr id="4" name="Title 3"/>
          <p:cNvSpPr>
            <a:spLocks noGrp="1"/>
          </p:cNvSpPr>
          <p:nvPr>
            <p:ph type="title"/>
          </p:nvPr>
        </p:nvSpPr>
        <p:spPr/>
        <p:txBody>
          <a:bodyPr/>
          <a:lstStyle/>
          <a:p>
            <a:r>
              <a:rPr lang="en-US" dirty="0" smtClean="0"/>
              <a:t>Grade-book-Entering grades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52600"/>
            <a:ext cx="4726698"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386" y="4114800"/>
            <a:ext cx="50387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2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038601" cy="4407408"/>
          </a:xfrm>
        </p:spPr>
        <p:txBody>
          <a:bodyPr>
            <a:normAutofit/>
          </a:bodyPr>
          <a:lstStyle/>
          <a:p>
            <a:r>
              <a:rPr lang="en-US" dirty="0" smtClean="0"/>
              <a:t>If you would like to keep track of missing or late assignments, you can do so by right-clicking on the cell where you would normally enter a student’s grade. This is particularly useful to generate a list of outstanding assignments. </a:t>
            </a:r>
          </a:p>
          <a:p>
            <a:r>
              <a:rPr lang="en-US" dirty="0" smtClean="0"/>
              <a:t>Similarly, you can also use this feature to indicate that you have collected an assignment.</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a:p>
        </p:txBody>
      </p:sp>
      <p:sp>
        <p:nvSpPr>
          <p:cNvPr id="4" name="Title 3"/>
          <p:cNvSpPr>
            <a:spLocks noGrp="1"/>
          </p:cNvSpPr>
          <p:nvPr>
            <p:ph type="title"/>
          </p:nvPr>
        </p:nvSpPr>
        <p:spPr/>
        <p:txBody>
          <a:bodyPr/>
          <a:lstStyle/>
          <a:p>
            <a:r>
              <a:rPr lang="en-US" dirty="0" err="1" smtClean="0"/>
              <a:t>Gradebook</a:t>
            </a:r>
            <a:r>
              <a:rPr lang="en-US" dirty="0" smtClean="0"/>
              <a:t>-Missing or late assignments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43925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6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4191001" cy="4605530"/>
          </a:xfrm>
        </p:spPr>
        <p:txBody>
          <a:bodyPr>
            <a:normAutofit/>
          </a:bodyPr>
          <a:lstStyle/>
          <a:p>
            <a:r>
              <a:rPr lang="en-US" sz="1400" dirty="0" smtClean="0"/>
              <a:t>You will be using </a:t>
            </a:r>
            <a:r>
              <a:rPr lang="en-US" sz="1400" dirty="0" err="1" smtClean="0"/>
              <a:t>gradebook</a:t>
            </a:r>
            <a:r>
              <a:rPr lang="en-US" sz="1400" dirty="0" smtClean="0"/>
              <a:t> for report card writing. It is also very useful to produce informal progress reports to share with students and parents. </a:t>
            </a:r>
            <a:r>
              <a:rPr lang="en-US" sz="1400" dirty="0" err="1" smtClean="0"/>
              <a:t>PowerTeacher</a:t>
            </a:r>
            <a:r>
              <a:rPr lang="en-US" sz="1400" dirty="0" smtClean="0"/>
              <a:t> </a:t>
            </a:r>
            <a:r>
              <a:rPr lang="en-US" sz="1400" dirty="0" err="1" smtClean="0"/>
              <a:t>gradebook</a:t>
            </a:r>
            <a:r>
              <a:rPr lang="en-US" sz="1400" dirty="0" smtClean="0"/>
              <a:t> calculates students’ grades automatically, using the weightings you have entered for categories and assignments. However, you should be able to explain how a final mark was obtained and how to calculate it manually.</a:t>
            </a:r>
          </a:p>
          <a:p>
            <a:r>
              <a:rPr lang="en-US" sz="1400" dirty="0" smtClean="0"/>
              <a:t>You can create a comment bank, which can be used as a class comment or for comments you use often. To create a comment, from the Tools menu, select Preferences</a:t>
            </a:r>
            <a:endParaRPr lang="en-US" sz="1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a:p>
        </p:txBody>
      </p:sp>
      <p:sp>
        <p:nvSpPr>
          <p:cNvPr id="4" name="Title 3"/>
          <p:cNvSpPr>
            <a:spLocks noGrp="1"/>
          </p:cNvSpPr>
          <p:nvPr>
            <p:ph type="title"/>
          </p:nvPr>
        </p:nvSpPr>
        <p:spPr/>
        <p:txBody>
          <a:bodyPr/>
          <a:lstStyle/>
          <a:p>
            <a:r>
              <a:rPr lang="en-US" dirty="0" err="1" smtClean="0"/>
              <a:t>Gradebook</a:t>
            </a:r>
            <a:r>
              <a:rPr lang="en-US" dirty="0" smtClean="0"/>
              <a:t>- comments and Reports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81200"/>
            <a:ext cx="36608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0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962401" cy="4376929"/>
          </a:xfrm>
        </p:spPr>
        <p:txBody>
          <a:bodyPr>
            <a:normAutofit fontScale="92500" lnSpcReduction="10000"/>
          </a:bodyPr>
          <a:lstStyle/>
          <a:p>
            <a:r>
              <a:rPr lang="en-US" dirty="0" smtClean="0"/>
              <a:t>In the first tab labeled Comment Bank, select the Add button. </a:t>
            </a:r>
          </a:p>
          <a:p>
            <a:r>
              <a:rPr lang="en-US" dirty="0" smtClean="0"/>
              <a:t>Enter a code for your comment.  This acts as a title for your comment, so you can find it again later.</a:t>
            </a:r>
          </a:p>
          <a:p>
            <a:r>
              <a:rPr lang="en-US" dirty="0" smtClean="0"/>
              <a:t>Enter the comment category. You will usually have a choice between class comment or student comment.</a:t>
            </a:r>
          </a:p>
          <a:p>
            <a:r>
              <a:rPr lang="en-US" dirty="0" smtClean="0"/>
              <a:t>Enter your comment and select OK. This will save the comment for future use.</a:t>
            </a:r>
          </a:p>
          <a:p>
            <a:endParaRPr lang="en-US"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15</a:t>
            </a:fld>
            <a:endParaRPr lang="en-US"/>
          </a:p>
        </p:txBody>
      </p:sp>
      <p:sp>
        <p:nvSpPr>
          <p:cNvPr id="4" name="Title 3"/>
          <p:cNvSpPr>
            <a:spLocks noGrp="1"/>
          </p:cNvSpPr>
          <p:nvPr>
            <p:ph type="title"/>
          </p:nvPr>
        </p:nvSpPr>
        <p:spPr/>
        <p:txBody>
          <a:bodyPr/>
          <a:lstStyle/>
          <a:p>
            <a:r>
              <a:rPr lang="en-US" dirty="0" err="1" smtClean="0"/>
              <a:t>Gradebook</a:t>
            </a:r>
            <a:r>
              <a:rPr lang="en-US" dirty="0" smtClean="0"/>
              <a:t>-Comments and reports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741" y="1600200"/>
            <a:ext cx="3499599"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82689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18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4114801" cy="4453129"/>
          </a:xfrm>
        </p:spPr>
        <p:txBody>
          <a:bodyPr>
            <a:normAutofit fontScale="92500" lnSpcReduction="20000"/>
          </a:bodyPr>
          <a:lstStyle/>
          <a:p>
            <a:r>
              <a:rPr lang="en-US" dirty="0" smtClean="0"/>
              <a:t>To add a comment to a student’s report card or progress report, double click on the box next to the student’s name under the Final Grade column. You will then have access to your banked comments, or you can write personal comments in this section as well. </a:t>
            </a:r>
          </a:p>
          <a:p>
            <a:r>
              <a:rPr lang="en-US" dirty="0" smtClean="0"/>
              <a:t>Your school will indicate their preferred format for report card comments, usually a combination of course comments and personal comments about a student’s progress.</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16</a:t>
            </a:fld>
            <a:endParaRPr lang="en-US"/>
          </a:p>
        </p:txBody>
      </p:sp>
      <p:sp>
        <p:nvSpPr>
          <p:cNvPr id="4" name="Title 3"/>
          <p:cNvSpPr>
            <a:spLocks noGrp="1"/>
          </p:cNvSpPr>
          <p:nvPr>
            <p:ph type="title"/>
          </p:nvPr>
        </p:nvSpPr>
        <p:spPr/>
        <p:txBody>
          <a:bodyPr/>
          <a:lstStyle/>
          <a:p>
            <a:r>
              <a:rPr lang="en-US" dirty="0" err="1" smtClean="0"/>
              <a:t>Gradebook</a:t>
            </a:r>
            <a:r>
              <a:rPr lang="en-US" dirty="0" smtClean="0"/>
              <a:t>-Comments and Reports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4338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47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581401" cy="4407408"/>
          </a:xfrm>
        </p:spPr>
        <p:txBody>
          <a:bodyPr/>
          <a:lstStyle/>
          <a:p>
            <a:r>
              <a:rPr lang="en-US" dirty="0" smtClean="0"/>
              <a:t>You can generate multiple types of reports with </a:t>
            </a:r>
            <a:r>
              <a:rPr lang="en-US" dirty="0" err="1" smtClean="0"/>
              <a:t>gradebook</a:t>
            </a:r>
            <a:r>
              <a:rPr lang="en-US" dirty="0" smtClean="0"/>
              <a:t>. Under the Reports tab, you can choose the type of report you would like to create, such as Individual Student Report, or Missing Assignment Report. You can also print off attendance grids.</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17</a:t>
            </a:fld>
            <a:endParaRPr lang="en-US"/>
          </a:p>
        </p:txBody>
      </p:sp>
      <p:sp>
        <p:nvSpPr>
          <p:cNvPr id="4" name="Title 3"/>
          <p:cNvSpPr>
            <a:spLocks noGrp="1"/>
          </p:cNvSpPr>
          <p:nvPr>
            <p:ph type="title"/>
          </p:nvPr>
        </p:nvSpPr>
        <p:spPr/>
        <p:txBody>
          <a:bodyPr/>
          <a:lstStyle/>
          <a:p>
            <a:r>
              <a:rPr lang="en-US" dirty="0" err="1" smtClean="0"/>
              <a:t>Gradebook</a:t>
            </a:r>
            <a:r>
              <a:rPr lang="en-US" dirty="0" smtClean="0"/>
              <a:t>-Reports</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369263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26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343401" cy="4407408"/>
          </a:xfrm>
        </p:spPr>
        <p:txBody>
          <a:bodyPr>
            <a:normAutofit fontScale="85000" lnSpcReduction="10000"/>
          </a:bodyPr>
          <a:lstStyle/>
          <a:p>
            <a:r>
              <a:rPr lang="en-US" dirty="0" smtClean="0"/>
              <a:t>This tool is particularly useful if you teach the same course from one semester to another or from one year to the next.  </a:t>
            </a:r>
          </a:p>
          <a:p>
            <a:r>
              <a:rPr lang="en-US" dirty="0" smtClean="0"/>
              <a:t>Categories will remain in your </a:t>
            </a:r>
            <a:r>
              <a:rPr lang="en-US" dirty="0" err="1" smtClean="0"/>
              <a:t>Gradebook</a:t>
            </a:r>
            <a:r>
              <a:rPr lang="en-US" dirty="0" smtClean="0"/>
              <a:t> account, so you will not have to recreate these, however you will have to set up your Grade Setup for each class at the start of each new term. If you are teaching multiple sections of the same course, it is also possible to copy assignments from one class to another. </a:t>
            </a:r>
          </a:p>
          <a:p>
            <a:r>
              <a:rPr lang="en-US" dirty="0" smtClean="0"/>
              <a:t>From the Tools menu, select Copy Assignments. Select the assignments you would like to copy, then click on “Next”</a:t>
            </a:r>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a:p>
        </p:txBody>
      </p:sp>
      <p:sp>
        <p:nvSpPr>
          <p:cNvPr id="4" name="Title 3"/>
          <p:cNvSpPr>
            <a:spLocks noGrp="1"/>
          </p:cNvSpPr>
          <p:nvPr>
            <p:ph type="title"/>
          </p:nvPr>
        </p:nvSpPr>
        <p:spPr/>
        <p:txBody>
          <a:bodyPr/>
          <a:lstStyle/>
          <a:p>
            <a:r>
              <a:rPr lang="en-US" dirty="0" err="1" smtClean="0"/>
              <a:t>Gradebook</a:t>
            </a:r>
            <a:r>
              <a:rPr lang="en-US" dirty="0" smtClean="0"/>
              <a:t>- Copying </a:t>
            </a:r>
            <a:r>
              <a:rPr lang="en-US" dirty="0" err="1" smtClean="0"/>
              <a:t>ASSignments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278015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215" y="3886200"/>
            <a:ext cx="2743200" cy="249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593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810001" cy="4407408"/>
          </a:xfrm>
        </p:spPr>
        <p:txBody>
          <a:bodyPr/>
          <a:lstStyle/>
          <a:p>
            <a:r>
              <a:rPr lang="en-US" dirty="0" smtClean="0"/>
              <a:t>Select the year and semester and class where you would like to copy the assignments and click “OK”.  You will likely have to change some information, such as due dates, etc.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19</a:t>
            </a:fld>
            <a:endParaRPr lang="en-US"/>
          </a:p>
        </p:txBody>
      </p:sp>
      <p:sp>
        <p:nvSpPr>
          <p:cNvPr id="4" name="Title 3"/>
          <p:cNvSpPr>
            <a:spLocks noGrp="1"/>
          </p:cNvSpPr>
          <p:nvPr>
            <p:ph type="title"/>
          </p:nvPr>
        </p:nvSpPr>
        <p:spPr/>
        <p:txBody>
          <a:bodyPr/>
          <a:lstStyle/>
          <a:p>
            <a:r>
              <a:rPr lang="en-US" dirty="0" err="1" smtClean="0"/>
              <a:t>Gradebook</a:t>
            </a:r>
            <a:r>
              <a:rPr lang="en-US" dirty="0" smtClean="0"/>
              <a:t>-copying assignments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373891"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56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3505201" cy="4343399"/>
          </a:xfrm>
        </p:spPr>
        <p:txBody>
          <a:bodyPr>
            <a:normAutofit/>
          </a:bodyPr>
          <a:lstStyle/>
          <a:p>
            <a:r>
              <a:rPr lang="en-US" dirty="0" smtClean="0"/>
              <a:t>Enter your username and password to login to PowerSchool. </a:t>
            </a:r>
          </a:p>
          <a:p>
            <a:endParaRPr lang="en-US" dirty="0"/>
          </a:p>
          <a:p>
            <a:endParaRPr lang="en-US" dirty="0" smtClean="0"/>
          </a:p>
          <a:p>
            <a:pPr marL="45720" indent="0">
              <a:buNone/>
            </a:pPr>
            <a:endParaRPr lang="en-US" dirty="0" smtClean="0"/>
          </a:p>
          <a:p>
            <a:endParaRPr lang="en-US" dirty="0"/>
          </a:p>
          <a:p>
            <a:r>
              <a:rPr lang="en-US" dirty="0" smtClean="0"/>
              <a:t>Once you have signed in, you will see a list of all your current classes.</a:t>
            </a:r>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a:t>
            </a:fld>
            <a:endParaRPr lang="en-US"/>
          </a:p>
        </p:txBody>
      </p:sp>
      <p:sp>
        <p:nvSpPr>
          <p:cNvPr id="4" name="Title 3"/>
          <p:cNvSpPr>
            <a:spLocks noGrp="1"/>
          </p:cNvSpPr>
          <p:nvPr>
            <p:ph type="title"/>
          </p:nvPr>
        </p:nvSpPr>
        <p:spPr>
          <a:xfrm>
            <a:off x="381000" y="355847"/>
            <a:ext cx="8381260" cy="863353"/>
          </a:xfrm>
        </p:spPr>
        <p:txBody>
          <a:bodyPr/>
          <a:lstStyle/>
          <a:p>
            <a:r>
              <a:rPr lang="en-US" dirty="0" err="1" smtClean="0"/>
              <a:t>Powerschool</a:t>
            </a:r>
            <a:r>
              <a:rPr lang="en-US" dirty="0" smtClean="0"/>
              <a:t/>
            </a:r>
            <a:br>
              <a:rPr lang="en-US" dirty="0" smtClean="0"/>
            </a:br>
            <a:r>
              <a:rPr lang="en-US" dirty="0" smtClean="0"/>
              <a:t>SIGN IN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312" y="1747971"/>
            <a:ext cx="296845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267200"/>
            <a:ext cx="4285430" cy="208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46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58199" cy="1143000"/>
          </a:xfrm>
        </p:spPr>
        <p:txBody>
          <a:bodyPr/>
          <a:lstStyle/>
          <a:p>
            <a:r>
              <a:rPr lang="en-US" dirty="0" smtClean="0"/>
              <a:t>From the Start </a:t>
            </a:r>
            <a:r>
              <a:rPr lang="en-US" dirty="0"/>
              <a:t>P</a:t>
            </a:r>
            <a:r>
              <a:rPr lang="en-US" dirty="0" smtClean="0"/>
              <a:t>age in PowerSchool – click on the arrow in  a box to access </a:t>
            </a:r>
            <a:r>
              <a:rPr lang="en-US" dirty="0" err="1" smtClean="0"/>
              <a:t>TieNet</a:t>
            </a:r>
            <a:r>
              <a:rPr lang="en-US" dirty="0" smtClean="0"/>
              <a:t>.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20</a:t>
            </a:fld>
            <a:endParaRPr lang="en-US"/>
          </a:p>
        </p:txBody>
      </p:sp>
      <p:sp>
        <p:nvSpPr>
          <p:cNvPr id="4" name="Title 3"/>
          <p:cNvSpPr>
            <a:spLocks noGrp="1"/>
          </p:cNvSpPr>
          <p:nvPr>
            <p:ph type="title"/>
          </p:nvPr>
        </p:nvSpPr>
        <p:spPr/>
        <p:txBody>
          <a:bodyPr/>
          <a:lstStyle/>
          <a:p>
            <a:r>
              <a:rPr lang="en-US" dirty="0" smtClean="0"/>
              <a:t>Accessing </a:t>
            </a:r>
            <a:r>
              <a:rPr lang="en-US" dirty="0" err="1" smtClean="0"/>
              <a:t>Tienet</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492" b="35563"/>
          <a:stretch/>
        </p:blipFill>
        <p:spPr bwMode="auto">
          <a:xfrm>
            <a:off x="197416" y="2743200"/>
            <a:ext cx="874916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8007178" y="3048000"/>
            <a:ext cx="609600" cy="533400"/>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60765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on “Special Education Home”</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a:p>
        </p:txBody>
      </p:sp>
      <p:sp>
        <p:nvSpPr>
          <p:cNvPr id="4" name="Title 3"/>
          <p:cNvSpPr>
            <a:spLocks noGrp="1"/>
          </p:cNvSpPr>
          <p:nvPr>
            <p:ph type="title"/>
          </p:nvPr>
        </p:nvSpPr>
        <p:spPr/>
        <p:txBody>
          <a:bodyPr/>
          <a:lstStyle/>
          <a:p>
            <a:r>
              <a:rPr lang="en-US" dirty="0" smtClean="0"/>
              <a:t>Accessing </a:t>
            </a:r>
            <a:r>
              <a:rPr lang="en-US" dirty="0" err="1" smtClean="0"/>
              <a:t>Tienet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92"/>
          <a:stretch/>
        </p:blipFill>
        <p:spPr bwMode="auto">
          <a:xfrm>
            <a:off x="1017661" y="2438400"/>
            <a:ext cx="7108678" cy="396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74491" y="2438400"/>
            <a:ext cx="827903"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1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2971801" cy="4681729"/>
          </a:xfrm>
        </p:spPr>
        <p:txBody>
          <a:bodyPr>
            <a:normAutofit/>
          </a:bodyPr>
          <a:lstStyle/>
          <a:p>
            <a:r>
              <a:rPr lang="en-US" dirty="0" smtClean="0"/>
              <a:t>You are now on the </a:t>
            </a:r>
            <a:r>
              <a:rPr lang="en-US" dirty="0" err="1" smtClean="0"/>
              <a:t>TieNet</a:t>
            </a:r>
            <a:r>
              <a:rPr lang="en-US" dirty="0" smtClean="0"/>
              <a:t> Homepage</a:t>
            </a:r>
          </a:p>
          <a:p>
            <a:endParaRPr lang="en-US" dirty="0" smtClean="0"/>
          </a:p>
          <a:p>
            <a:endParaRPr lang="en-US" dirty="0"/>
          </a:p>
          <a:p>
            <a:endParaRPr lang="en-US" dirty="0" smtClean="0"/>
          </a:p>
          <a:p>
            <a:endParaRPr lang="en-US" dirty="0" smtClean="0"/>
          </a:p>
          <a:p>
            <a:r>
              <a:rPr lang="en-US" dirty="0" smtClean="0"/>
              <a:t>You may click on the underlined words or icons on the </a:t>
            </a:r>
            <a:r>
              <a:rPr lang="en-US" dirty="0" smtClean="0">
                <a:solidFill>
                  <a:srgbClr val="00B0F0"/>
                </a:solidFill>
              </a:rPr>
              <a:t>navigation bar </a:t>
            </a:r>
            <a:r>
              <a:rPr lang="en-US" dirty="0" smtClean="0"/>
              <a:t>to move to different sections.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a:p>
        </p:txBody>
      </p:sp>
      <p:sp>
        <p:nvSpPr>
          <p:cNvPr id="4" name="Title 3"/>
          <p:cNvSpPr>
            <a:spLocks noGrp="1"/>
          </p:cNvSpPr>
          <p:nvPr>
            <p:ph type="title"/>
          </p:nvPr>
        </p:nvSpPr>
        <p:spPr/>
        <p:txBody>
          <a:bodyPr/>
          <a:lstStyle/>
          <a:p>
            <a:r>
              <a:rPr lang="en-US" dirty="0" err="1" smtClean="0"/>
              <a:t>Tienet</a:t>
            </a:r>
            <a:r>
              <a:rPr lang="en-US" dirty="0" smtClean="0"/>
              <a:t> Homepage </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09" b="45595"/>
          <a:stretch/>
        </p:blipFill>
        <p:spPr bwMode="auto">
          <a:xfrm>
            <a:off x="3458543" y="1851454"/>
            <a:ext cx="550514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1" t="33109" r="2289"/>
          <a:stretch/>
        </p:blipFill>
        <p:spPr bwMode="auto">
          <a:xfrm>
            <a:off x="4085968" y="3657600"/>
            <a:ext cx="434957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3048000" y="2133600"/>
            <a:ext cx="998838" cy="2667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57600" y="1851454"/>
            <a:ext cx="5306087" cy="205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02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58201" cy="1481329"/>
          </a:xfrm>
        </p:spPr>
        <p:txBody>
          <a:bodyPr/>
          <a:lstStyle/>
          <a:p>
            <a:r>
              <a:rPr lang="en-US" dirty="0" smtClean="0"/>
              <a:t>Click on </a:t>
            </a:r>
            <a:r>
              <a:rPr lang="en-US" dirty="0" smtClean="0">
                <a:solidFill>
                  <a:srgbClr val="FF0000"/>
                </a:solidFill>
              </a:rPr>
              <a:t>Help Resources</a:t>
            </a:r>
            <a:r>
              <a:rPr lang="en-US" dirty="0" smtClean="0"/>
              <a:t> to access </a:t>
            </a:r>
            <a:r>
              <a:rPr lang="en-US" dirty="0" err="1" smtClean="0"/>
              <a:t>TieNet</a:t>
            </a:r>
            <a:r>
              <a:rPr lang="en-US" dirty="0" smtClean="0"/>
              <a:t> Quick Reference Guide</a:t>
            </a:r>
          </a:p>
          <a:p>
            <a:r>
              <a:rPr lang="en-US" dirty="0" smtClean="0"/>
              <a:t>Click on </a:t>
            </a:r>
            <a:r>
              <a:rPr lang="en-US" dirty="0" smtClean="0">
                <a:solidFill>
                  <a:srgbClr val="FFFF00"/>
                </a:solidFill>
              </a:rPr>
              <a:t>Help</a:t>
            </a:r>
            <a:r>
              <a:rPr lang="en-US" dirty="0" smtClean="0"/>
              <a:t> on the Navigation Bar for more resources.</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23</a:t>
            </a:fld>
            <a:endParaRPr lang="en-US"/>
          </a:p>
        </p:txBody>
      </p:sp>
      <p:sp>
        <p:nvSpPr>
          <p:cNvPr id="4" name="Title 3"/>
          <p:cNvSpPr>
            <a:spLocks noGrp="1"/>
          </p:cNvSpPr>
          <p:nvPr>
            <p:ph type="title"/>
          </p:nvPr>
        </p:nvSpPr>
        <p:spPr/>
        <p:txBody>
          <a:bodyPr/>
          <a:lstStyle/>
          <a:p>
            <a:r>
              <a:rPr lang="en-US" dirty="0" smtClean="0"/>
              <a:t>Quick Help Guides</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897" b="28511"/>
          <a:stretch/>
        </p:blipFill>
        <p:spPr bwMode="auto">
          <a:xfrm>
            <a:off x="328806" y="3105663"/>
            <a:ext cx="84863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04800" y="3581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2895600"/>
            <a:ext cx="2362200" cy="152194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714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871729"/>
          </a:xfrm>
        </p:spPr>
        <p:txBody>
          <a:bodyPr/>
          <a:lstStyle/>
          <a:p>
            <a:r>
              <a:rPr lang="en-US" dirty="0" smtClean="0"/>
              <a:t>Click on the </a:t>
            </a:r>
            <a:r>
              <a:rPr lang="en-US" dirty="0" smtClean="0">
                <a:solidFill>
                  <a:srgbClr val="FF0000"/>
                </a:solidFill>
              </a:rPr>
              <a:t>class name </a:t>
            </a:r>
            <a:r>
              <a:rPr lang="en-US" dirty="0" smtClean="0"/>
              <a:t>to access the student roster.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a:p>
        </p:txBody>
      </p:sp>
      <p:sp>
        <p:nvSpPr>
          <p:cNvPr id="4" name="Title 3"/>
          <p:cNvSpPr>
            <a:spLocks noGrp="1"/>
          </p:cNvSpPr>
          <p:nvPr>
            <p:ph type="title"/>
          </p:nvPr>
        </p:nvSpPr>
        <p:spPr/>
        <p:txBody>
          <a:bodyPr/>
          <a:lstStyle/>
          <a:p>
            <a:r>
              <a:rPr lang="en-US" dirty="0" smtClean="0"/>
              <a:t>Accessing Student roster</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819400"/>
            <a:ext cx="82581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343401" y="3276600"/>
            <a:ext cx="1295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694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7620001" cy="1024129"/>
          </a:xfrm>
        </p:spPr>
        <p:txBody>
          <a:bodyPr/>
          <a:lstStyle/>
          <a:p>
            <a:r>
              <a:rPr lang="en-US" dirty="0" smtClean="0"/>
              <a:t>Student Roster - can see all student enrolled in that class</a:t>
            </a:r>
          </a:p>
          <a:p>
            <a:endParaRPr lang="en-US" dirty="0"/>
          </a:p>
          <a:p>
            <a:endParaRPr lang="en-US"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25</a:t>
            </a:fld>
            <a:endParaRPr lang="en-US"/>
          </a:p>
        </p:txBody>
      </p:sp>
      <p:sp>
        <p:nvSpPr>
          <p:cNvPr id="4" name="Title 3"/>
          <p:cNvSpPr>
            <a:spLocks noGrp="1"/>
          </p:cNvSpPr>
          <p:nvPr>
            <p:ph type="title"/>
          </p:nvPr>
        </p:nvSpPr>
        <p:spPr/>
        <p:txBody>
          <a:bodyPr/>
          <a:lstStyle/>
          <a:p>
            <a:r>
              <a:rPr lang="en-US" dirty="0" smtClean="0"/>
              <a:t>Student Roster page</a:t>
            </a:r>
            <a:endParaRPr lang="en-US" dirty="0"/>
          </a:p>
        </p:txBody>
      </p:sp>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8538" b="31330"/>
          <a:stretch/>
        </p:blipFill>
        <p:spPr bwMode="auto">
          <a:xfrm>
            <a:off x="533400" y="2912076"/>
            <a:ext cx="8094862" cy="295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9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657601" cy="4407408"/>
          </a:xfrm>
        </p:spPr>
        <p:txBody>
          <a:bodyPr/>
          <a:lstStyle/>
          <a:p>
            <a:r>
              <a:rPr lang="en-US" dirty="0" smtClean="0"/>
              <a:t>Click on view</a:t>
            </a:r>
          </a:p>
          <a:p>
            <a:r>
              <a:rPr lang="en-US" dirty="0" smtClean="0"/>
              <a:t>Select “program type” to view education programs by student roster</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26</a:t>
            </a:fld>
            <a:endParaRPr lang="en-US"/>
          </a:p>
        </p:txBody>
      </p:sp>
      <p:sp>
        <p:nvSpPr>
          <p:cNvPr id="4" name="Title 3"/>
          <p:cNvSpPr>
            <a:spLocks noGrp="1"/>
          </p:cNvSpPr>
          <p:nvPr>
            <p:ph type="title"/>
          </p:nvPr>
        </p:nvSpPr>
        <p:spPr/>
        <p:txBody>
          <a:bodyPr/>
          <a:lstStyle/>
          <a:p>
            <a:r>
              <a:rPr lang="en-US" dirty="0" smtClean="0"/>
              <a:t>Student Roster – Program Type</a:t>
            </a:r>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2" t="9343" r="54652" b="12179"/>
          <a:stretch/>
        </p:blipFill>
        <p:spPr bwMode="auto">
          <a:xfrm>
            <a:off x="4000500" y="1760838"/>
            <a:ext cx="4495800" cy="458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172200" y="2438400"/>
            <a:ext cx="1752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89163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58201" cy="1176529"/>
          </a:xfrm>
        </p:spPr>
        <p:txBody>
          <a:bodyPr/>
          <a:lstStyle/>
          <a:p>
            <a:r>
              <a:rPr lang="en-US" dirty="0" smtClean="0">
                <a:solidFill>
                  <a:srgbClr val="00B0F0"/>
                </a:solidFill>
              </a:rPr>
              <a:t>Education Programs</a:t>
            </a:r>
            <a:r>
              <a:rPr lang="en-US" dirty="0" smtClean="0">
                <a:solidFill>
                  <a:schemeClr val="tx1"/>
                </a:solidFill>
              </a:rPr>
              <a:t> are across</a:t>
            </a:r>
            <a:r>
              <a:rPr lang="en-US" dirty="0" smtClean="0"/>
              <a:t> the top of the chart </a:t>
            </a:r>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27</a:t>
            </a:fld>
            <a:endParaRPr lang="en-US"/>
          </a:p>
        </p:txBody>
      </p:sp>
      <p:sp>
        <p:nvSpPr>
          <p:cNvPr id="4" name="Title 3"/>
          <p:cNvSpPr>
            <a:spLocks noGrp="1"/>
          </p:cNvSpPr>
          <p:nvPr>
            <p:ph type="title"/>
          </p:nvPr>
        </p:nvSpPr>
        <p:spPr/>
        <p:txBody>
          <a:bodyPr/>
          <a:lstStyle/>
          <a:p>
            <a:r>
              <a:rPr lang="en-US" dirty="0" smtClean="0"/>
              <a:t>Program Type Page</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30" r="5168" b="14886"/>
          <a:stretch/>
        </p:blipFill>
        <p:spPr bwMode="auto">
          <a:xfrm>
            <a:off x="666314" y="2362200"/>
            <a:ext cx="7811373"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895600" y="2057400"/>
            <a:ext cx="762000" cy="9906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76600" y="4953000"/>
            <a:ext cx="6858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p:cNvSpPr/>
          <p:nvPr/>
        </p:nvSpPr>
        <p:spPr>
          <a:xfrm>
            <a:off x="6400800" y="5638800"/>
            <a:ext cx="762000" cy="5334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93492" y="4114800"/>
            <a:ext cx="731108" cy="533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86200" y="3733800"/>
            <a:ext cx="792892" cy="5334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29000" y="3200400"/>
            <a:ext cx="4724400" cy="430887"/>
          </a:xfrm>
          <a:prstGeom prst="rect">
            <a:avLst/>
          </a:prstGeom>
          <a:noFill/>
        </p:spPr>
        <p:txBody>
          <a:bodyPr wrap="square" rtlCol="0">
            <a:spAutoFit/>
          </a:bodyPr>
          <a:lstStyle/>
          <a:p>
            <a:r>
              <a:rPr lang="en-US" sz="1100" dirty="0" smtClean="0"/>
              <a:t>MEP	SSP	MEP	SSP	IEP  	</a:t>
            </a:r>
            <a:endParaRPr lang="en-US" sz="1100" dirty="0"/>
          </a:p>
        </p:txBody>
      </p:sp>
    </p:spTree>
    <p:extLst>
      <p:ext uri="{BB962C8B-B14F-4D97-AF65-F5344CB8AC3E}">
        <p14:creationId xmlns:p14="http://schemas.microsoft.com/office/powerpoint/2010/main" val="2762333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962401" cy="4407408"/>
          </a:xfrm>
          <a:ln>
            <a:noFill/>
          </a:ln>
        </p:spPr>
        <p:txBody>
          <a:bodyPr/>
          <a:lstStyle/>
          <a:p>
            <a:r>
              <a:rPr lang="en-US" dirty="0" smtClean="0"/>
              <a:t>On the </a:t>
            </a:r>
            <a:r>
              <a:rPr lang="en-US" dirty="0" smtClean="0">
                <a:solidFill>
                  <a:srgbClr val="00B050"/>
                </a:solidFill>
              </a:rPr>
              <a:t>student roster </a:t>
            </a:r>
            <a:r>
              <a:rPr lang="en-US" dirty="0" smtClean="0"/>
              <a:t>page: </a:t>
            </a:r>
          </a:p>
          <a:p>
            <a:pPr marL="45720" indent="0">
              <a:buNone/>
            </a:pPr>
            <a:r>
              <a:rPr lang="en-US" dirty="0" smtClean="0"/>
              <a:t>click on the “arrow” next to the student’s name to access:</a:t>
            </a:r>
          </a:p>
          <a:p>
            <a:pPr lvl="1"/>
            <a:r>
              <a:rPr lang="en-US" dirty="0" smtClean="0"/>
              <a:t>Student Profile</a:t>
            </a:r>
          </a:p>
          <a:p>
            <a:pPr lvl="1"/>
            <a:r>
              <a:rPr lang="en-US" dirty="0" smtClean="0"/>
              <a:t>Documents</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28</a:t>
            </a:fld>
            <a:endParaRPr lang="en-US"/>
          </a:p>
        </p:txBody>
      </p:sp>
      <p:sp>
        <p:nvSpPr>
          <p:cNvPr id="4" name="Title 3"/>
          <p:cNvSpPr>
            <a:spLocks noGrp="1"/>
          </p:cNvSpPr>
          <p:nvPr>
            <p:ph type="title"/>
          </p:nvPr>
        </p:nvSpPr>
        <p:spPr/>
        <p:txBody>
          <a:bodyPr/>
          <a:lstStyle/>
          <a:p>
            <a:r>
              <a:rPr lang="en-US" dirty="0" smtClean="0"/>
              <a:t>Accessing Student Profile Page</a:t>
            </a:r>
            <a:endParaRPr lang="en-US" dirty="0"/>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614" r="59306" b="29859"/>
          <a:stretch/>
        </p:blipFill>
        <p:spPr bwMode="auto">
          <a:xfrm>
            <a:off x="4419600" y="1905000"/>
            <a:ext cx="448256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72000" y="4572000"/>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95600" y="2438400"/>
            <a:ext cx="1752600" cy="2514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567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267201" cy="4605529"/>
          </a:xfrm>
        </p:spPr>
        <p:txBody>
          <a:bodyPr>
            <a:normAutofit/>
          </a:bodyPr>
          <a:lstStyle/>
          <a:p>
            <a:r>
              <a:rPr lang="en-US" dirty="0" smtClean="0"/>
              <a:t>Student Demographics – info is pulled from PowerSchool</a:t>
            </a:r>
          </a:p>
          <a:p>
            <a:endParaRPr lang="en-US" dirty="0" smtClean="0"/>
          </a:p>
          <a:p>
            <a:r>
              <a:rPr lang="en-US" dirty="0" smtClean="0"/>
              <a:t>Tabs along the top – can access </a:t>
            </a:r>
            <a:r>
              <a:rPr lang="en-US" dirty="0">
                <a:solidFill>
                  <a:srgbClr val="00B050"/>
                </a:solidFill>
              </a:rPr>
              <a:t>D</a:t>
            </a:r>
            <a:r>
              <a:rPr lang="en-US" dirty="0" smtClean="0">
                <a:solidFill>
                  <a:srgbClr val="00B050"/>
                </a:solidFill>
              </a:rPr>
              <a:t>ocuments</a:t>
            </a:r>
            <a:r>
              <a:rPr lang="en-US" dirty="0" smtClean="0"/>
              <a:t> and </a:t>
            </a:r>
            <a:r>
              <a:rPr lang="en-US" dirty="0">
                <a:solidFill>
                  <a:srgbClr val="0070C0"/>
                </a:solidFill>
              </a:rPr>
              <a:t>E</a:t>
            </a:r>
            <a:r>
              <a:rPr lang="en-US" dirty="0" smtClean="0">
                <a:solidFill>
                  <a:srgbClr val="0070C0"/>
                </a:solidFill>
              </a:rPr>
              <a:t>vents. </a:t>
            </a:r>
          </a:p>
          <a:p>
            <a:pPr marL="45720" indent="0">
              <a:buNone/>
            </a:pPr>
            <a:endParaRPr lang="en-US" dirty="0" smtClean="0">
              <a:solidFill>
                <a:srgbClr val="0070C0"/>
              </a:solidFill>
            </a:endParaRPr>
          </a:p>
          <a:p>
            <a:r>
              <a:rPr lang="en-US" dirty="0" smtClean="0"/>
              <a:t>Click on </a:t>
            </a:r>
            <a:r>
              <a:rPr lang="en-US" dirty="0" smtClean="0">
                <a:solidFill>
                  <a:srgbClr val="FF0000"/>
                </a:solidFill>
              </a:rPr>
              <a:t>General Demographics</a:t>
            </a:r>
            <a:r>
              <a:rPr lang="en-US" dirty="0" smtClean="0"/>
              <a:t> – to access </a:t>
            </a:r>
            <a:r>
              <a:rPr lang="en-US" dirty="0">
                <a:solidFill>
                  <a:srgbClr val="0070C0"/>
                </a:solidFill>
              </a:rPr>
              <a:t>P</a:t>
            </a:r>
            <a:r>
              <a:rPr lang="en-US" dirty="0" smtClean="0">
                <a:solidFill>
                  <a:srgbClr val="0070C0"/>
                </a:solidFill>
              </a:rPr>
              <a:t>rogram </a:t>
            </a:r>
            <a:r>
              <a:rPr lang="en-US" dirty="0">
                <a:solidFill>
                  <a:srgbClr val="0070C0"/>
                </a:solidFill>
              </a:rPr>
              <a:t>I</a:t>
            </a:r>
            <a:r>
              <a:rPr lang="en-US" dirty="0" smtClean="0">
                <a:solidFill>
                  <a:srgbClr val="0070C0"/>
                </a:solidFill>
              </a:rPr>
              <a:t>nformation</a:t>
            </a:r>
            <a:endParaRPr lang="en-US" dirty="0" smtClean="0"/>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a:p>
        </p:txBody>
      </p:sp>
      <p:sp>
        <p:nvSpPr>
          <p:cNvPr id="4" name="Title 3"/>
          <p:cNvSpPr>
            <a:spLocks noGrp="1"/>
          </p:cNvSpPr>
          <p:nvPr>
            <p:ph type="title"/>
          </p:nvPr>
        </p:nvSpPr>
        <p:spPr/>
        <p:txBody>
          <a:bodyPr/>
          <a:lstStyle/>
          <a:p>
            <a:r>
              <a:rPr lang="en-US" dirty="0" smtClean="0"/>
              <a:t>Student Profile Page</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 t="12724" r="75657" b="41681"/>
          <a:stretch/>
        </p:blipFill>
        <p:spPr bwMode="auto">
          <a:xfrm>
            <a:off x="4800600" y="1828800"/>
            <a:ext cx="4010164" cy="45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876800" y="2273128"/>
            <a:ext cx="1219200" cy="69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 t="17266" r="79282" b="73290"/>
          <a:stretch/>
        </p:blipFill>
        <p:spPr bwMode="auto">
          <a:xfrm>
            <a:off x="6135130" y="2638722"/>
            <a:ext cx="2396283" cy="666155"/>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cxnSp>
        <p:nvCxnSpPr>
          <p:cNvPr id="16" name="Straight Arrow Connector 15"/>
          <p:cNvCxnSpPr/>
          <p:nvPr/>
        </p:nvCxnSpPr>
        <p:spPr>
          <a:xfrm flipV="1">
            <a:off x="3774989" y="3163330"/>
            <a:ext cx="3276600" cy="1752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5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a:p>
        </p:txBody>
      </p:sp>
      <p:sp>
        <p:nvSpPr>
          <p:cNvPr id="4" name="Title 3"/>
          <p:cNvSpPr>
            <a:spLocks noGrp="1"/>
          </p:cNvSpPr>
          <p:nvPr>
            <p:ph type="title"/>
          </p:nvPr>
        </p:nvSpPr>
        <p:spPr>
          <a:xfrm>
            <a:off x="381000" y="355847"/>
            <a:ext cx="8381260" cy="863353"/>
          </a:xfrm>
        </p:spPr>
        <p:txBody>
          <a:bodyPr/>
          <a:lstStyle/>
          <a:p>
            <a:r>
              <a:rPr lang="en-US" dirty="0" err="1" smtClean="0"/>
              <a:t>Powerschool</a:t>
            </a:r>
            <a:r>
              <a:rPr lang="en-US" dirty="0" smtClean="0"/>
              <a:t>- Attendance</a:t>
            </a:r>
            <a:endParaRPr lang="en-US" dirty="0"/>
          </a:p>
        </p:txBody>
      </p:sp>
      <p:sp>
        <p:nvSpPr>
          <p:cNvPr id="6" name="Content Placeholder 5"/>
          <p:cNvSpPr>
            <a:spLocks noGrp="1"/>
          </p:cNvSpPr>
          <p:nvPr>
            <p:ph idx="1"/>
          </p:nvPr>
        </p:nvSpPr>
        <p:spPr>
          <a:xfrm>
            <a:off x="381001" y="1676400"/>
            <a:ext cx="4038600" cy="3809999"/>
          </a:xfrm>
        </p:spPr>
        <p:txBody>
          <a:bodyPr>
            <a:normAutofit/>
          </a:bodyPr>
          <a:lstStyle/>
          <a:p>
            <a:r>
              <a:rPr lang="en-US" dirty="0" smtClean="0"/>
              <a:t>To record attendance for a class, you select the chair icon for today’s attendance.</a:t>
            </a:r>
          </a:p>
          <a:p>
            <a:r>
              <a:rPr lang="en-US" dirty="0" smtClean="0"/>
              <a:t>Alternately, you can select the calendar icon </a:t>
            </a:r>
          </a:p>
          <a:p>
            <a:pPr marL="45720" indent="0">
              <a:buNone/>
            </a:pPr>
            <a:r>
              <a:rPr lang="en-US" dirty="0"/>
              <a:t> </a:t>
            </a:r>
            <a:r>
              <a:rPr lang="en-US" dirty="0" smtClean="0"/>
              <a:t> for multi-day attendance.</a:t>
            </a:r>
          </a:p>
          <a:p>
            <a:pPr marL="45720" indent="0">
              <a:buNone/>
            </a:pPr>
            <a:endParaRPr lang="en-US" dirty="0"/>
          </a:p>
          <a:p>
            <a:r>
              <a:rPr lang="en-US" dirty="0" smtClean="0"/>
              <a:t>By selecting a date for a specific student in a class, you can select an option from the menu.</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72063"/>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71800"/>
            <a:ext cx="771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429002"/>
            <a:ext cx="4257674"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53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001001" cy="2014729"/>
          </a:xfrm>
        </p:spPr>
        <p:txBody>
          <a:bodyPr>
            <a:normAutofit/>
          </a:bodyPr>
          <a:lstStyle/>
          <a:p>
            <a:r>
              <a:rPr lang="en-US" dirty="0" smtClean="0"/>
              <a:t>Program Type: </a:t>
            </a:r>
          </a:p>
          <a:p>
            <a:pPr lvl="1"/>
            <a:r>
              <a:rPr lang="en-US" dirty="0" smtClean="0"/>
              <a:t>SSP, MEP, IEP</a:t>
            </a:r>
          </a:p>
          <a:p>
            <a:r>
              <a:rPr lang="en-US" dirty="0" smtClean="0"/>
              <a:t>Assessment/Support Services</a:t>
            </a:r>
          </a:p>
          <a:p>
            <a:pPr lvl="1"/>
            <a:r>
              <a:rPr lang="en-US" dirty="0" smtClean="0"/>
              <a:t>Support Services (SLP/OT/Audiology)</a:t>
            </a:r>
          </a:p>
          <a:p>
            <a:pPr lvl="1"/>
            <a:r>
              <a:rPr lang="en-US" dirty="0" smtClean="0"/>
              <a:t>Assessments in Student Support File</a:t>
            </a:r>
          </a:p>
          <a:p>
            <a:pPr lvl="1"/>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a:p>
        </p:txBody>
      </p:sp>
      <p:sp>
        <p:nvSpPr>
          <p:cNvPr id="4" name="Title 3"/>
          <p:cNvSpPr>
            <a:spLocks noGrp="1"/>
          </p:cNvSpPr>
          <p:nvPr>
            <p:ph type="title"/>
          </p:nvPr>
        </p:nvSpPr>
        <p:spPr/>
        <p:txBody>
          <a:bodyPr/>
          <a:lstStyle/>
          <a:p>
            <a:r>
              <a:rPr lang="en-US" dirty="0" smtClean="0"/>
              <a:t>Program information page</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180" r="16722" b="43836"/>
          <a:stretch/>
        </p:blipFill>
        <p:spPr bwMode="auto">
          <a:xfrm>
            <a:off x="510746" y="3779108"/>
            <a:ext cx="8122508" cy="254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09832" y="3962400"/>
            <a:ext cx="504568"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 y="48006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05400" y="4487562"/>
            <a:ext cx="762000" cy="541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05400" y="5562600"/>
            <a:ext cx="838200" cy="5334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170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001001" cy="2090929"/>
          </a:xfrm>
        </p:spPr>
        <p:txBody>
          <a:bodyPr/>
          <a:lstStyle/>
          <a:p>
            <a:r>
              <a:rPr lang="en-US" dirty="0" smtClean="0"/>
              <a:t>Documents for student from previous/current year.</a:t>
            </a:r>
          </a:p>
          <a:p>
            <a:r>
              <a:rPr lang="en-US" dirty="0" smtClean="0"/>
              <a:t>Hard copy of documents are in Student Support File (yellow folder)</a:t>
            </a:r>
          </a:p>
          <a:p>
            <a:pPr marL="45720" indent="0">
              <a:buNone/>
            </a:pPr>
            <a:endParaRPr lang="en-US"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a:p>
        </p:txBody>
      </p:sp>
      <p:sp>
        <p:nvSpPr>
          <p:cNvPr id="4" name="Title 3"/>
          <p:cNvSpPr>
            <a:spLocks noGrp="1"/>
          </p:cNvSpPr>
          <p:nvPr>
            <p:ph type="title"/>
          </p:nvPr>
        </p:nvSpPr>
        <p:spPr/>
        <p:txBody>
          <a:bodyPr/>
          <a:lstStyle/>
          <a:p>
            <a:r>
              <a:rPr lang="en-US" dirty="0" smtClean="0"/>
              <a:t>Documents Page</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13" r="60271" b="61018"/>
          <a:stretch/>
        </p:blipFill>
        <p:spPr bwMode="auto">
          <a:xfrm>
            <a:off x="896720" y="3124200"/>
            <a:ext cx="735056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0" y="3048000"/>
            <a:ext cx="5334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71600" y="5334000"/>
            <a:ext cx="15240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442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 of Student Support Plan (Modified) – can print, revise, and view file attachments from this page.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32</a:t>
            </a:fld>
            <a:endParaRPr lang="en-US"/>
          </a:p>
        </p:txBody>
      </p:sp>
      <p:sp>
        <p:nvSpPr>
          <p:cNvPr id="4" name="Title 3"/>
          <p:cNvSpPr>
            <a:spLocks noGrp="1"/>
          </p:cNvSpPr>
          <p:nvPr>
            <p:ph type="title"/>
          </p:nvPr>
        </p:nvSpPr>
        <p:spPr/>
        <p:txBody>
          <a:bodyPr/>
          <a:lstStyle/>
          <a:p>
            <a:r>
              <a:rPr lang="en-US" dirty="0" smtClean="0"/>
              <a:t>Student Support Plan </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25" b="6526"/>
          <a:stretch/>
        </p:blipFill>
        <p:spPr bwMode="auto">
          <a:xfrm>
            <a:off x="647700" y="2514599"/>
            <a:ext cx="7848600" cy="399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7200" y="2667000"/>
            <a:ext cx="14478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637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3124200" cy="4407408"/>
          </a:xfrm>
        </p:spPr>
        <p:txBody>
          <a:bodyPr/>
          <a:lstStyle/>
          <a:p>
            <a:r>
              <a:rPr lang="en-US" dirty="0" smtClean="0"/>
              <a:t>On </a:t>
            </a:r>
            <a:r>
              <a:rPr lang="en-US" dirty="0" smtClean="0">
                <a:solidFill>
                  <a:srgbClr val="00B050"/>
                </a:solidFill>
              </a:rPr>
              <a:t>Documents</a:t>
            </a:r>
            <a:r>
              <a:rPr lang="en-US" dirty="0" smtClean="0"/>
              <a:t> page – click on </a:t>
            </a:r>
            <a:r>
              <a:rPr lang="en-US" dirty="0" smtClean="0">
                <a:solidFill>
                  <a:srgbClr val="00B0F0"/>
                </a:solidFill>
              </a:rPr>
              <a:t>Create New Document</a:t>
            </a:r>
          </a:p>
          <a:p>
            <a:pPr marL="45720" indent="0">
              <a:buNone/>
            </a:pPr>
            <a:endParaRPr lang="en-US" dirty="0" smtClean="0"/>
          </a:p>
          <a:p>
            <a:r>
              <a:rPr lang="en-US" dirty="0" smtClean="0"/>
              <a:t>Contact your </a:t>
            </a:r>
            <a:r>
              <a:rPr lang="en-US" dirty="0" smtClean="0">
                <a:solidFill>
                  <a:srgbClr val="FF0000"/>
                </a:solidFill>
              </a:rPr>
              <a:t>PST</a:t>
            </a:r>
            <a:r>
              <a:rPr lang="en-US" dirty="0" smtClean="0"/>
              <a:t> </a:t>
            </a:r>
            <a:r>
              <a:rPr lang="en-US" u="sng" dirty="0" smtClean="0"/>
              <a:t>before</a:t>
            </a:r>
            <a:r>
              <a:rPr lang="en-US" dirty="0" smtClean="0"/>
              <a:t> creating any documents in </a:t>
            </a:r>
            <a:r>
              <a:rPr lang="en-US" dirty="0" err="1" smtClean="0"/>
              <a:t>TieNet</a:t>
            </a:r>
            <a:endParaRPr lang="en-US" dirty="0" smtClean="0"/>
          </a:p>
          <a:p>
            <a:pPr marL="45720" indent="0">
              <a:buNone/>
            </a:pPr>
            <a:r>
              <a:rPr lang="en-US" dirty="0" smtClean="0"/>
              <a:t> </a:t>
            </a:r>
          </a:p>
          <a:p>
            <a:r>
              <a:rPr lang="en-US" dirty="0" smtClean="0"/>
              <a:t>Click green “</a:t>
            </a:r>
            <a:r>
              <a:rPr lang="en-US" dirty="0" smtClean="0">
                <a:solidFill>
                  <a:srgbClr val="00B050"/>
                </a:solidFill>
              </a:rPr>
              <a:t>GO</a:t>
            </a:r>
            <a:r>
              <a:rPr lang="en-US" dirty="0" smtClean="0"/>
              <a:t>” button to create a document &amp; then “</a:t>
            </a:r>
            <a:r>
              <a:rPr lang="en-US" dirty="0" smtClean="0">
                <a:solidFill>
                  <a:srgbClr val="00B050"/>
                </a:solidFill>
              </a:rPr>
              <a:t>NEW</a:t>
            </a:r>
            <a:r>
              <a:rPr lang="en-US" dirty="0" smtClean="0"/>
              <a:t>”</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33</a:t>
            </a:fld>
            <a:endParaRPr lang="en-US"/>
          </a:p>
        </p:txBody>
      </p:sp>
      <p:sp>
        <p:nvSpPr>
          <p:cNvPr id="4" name="Title 3"/>
          <p:cNvSpPr>
            <a:spLocks noGrp="1"/>
          </p:cNvSpPr>
          <p:nvPr>
            <p:ph type="title"/>
          </p:nvPr>
        </p:nvSpPr>
        <p:spPr/>
        <p:txBody>
          <a:bodyPr/>
          <a:lstStyle/>
          <a:p>
            <a:r>
              <a:rPr lang="en-US" dirty="0" smtClean="0"/>
              <a:t>Creating a New Document</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 r="35097" b="513"/>
          <a:stretch/>
        </p:blipFill>
        <p:spPr bwMode="auto">
          <a:xfrm>
            <a:off x="3581399" y="1591962"/>
            <a:ext cx="3505201" cy="240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0" y="2764876"/>
            <a:ext cx="32385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81" r="73839" b="61635"/>
          <a:stretch/>
        </p:blipFill>
        <p:spPr bwMode="auto">
          <a:xfrm>
            <a:off x="3554625" y="4178363"/>
            <a:ext cx="3482547" cy="23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800600" y="5904190"/>
            <a:ext cx="1676400" cy="4966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985" t="42615" r="34839" b="42532"/>
          <a:stretch/>
        </p:blipFill>
        <p:spPr bwMode="auto">
          <a:xfrm>
            <a:off x="7141128" y="4716162"/>
            <a:ext cx="1850472" cy="7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6705600" y="5029200"/>
            <a:ext cx="56017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324600" y="5602010"/>
            <a:ext cx="609600" cy="3415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4724400"/>
            <a:ext cx="565322" cy="31303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961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167129"/>
          </a:xfrm>
        </p:spPr>
        <p:txBody>
          <a:bodyPr>
            <a:normAutofit/>
          </a:bodyPr>
          <a:lstStyle/>
          <a:p>
            <a:r>
              <a:rPr lang="en-US" dirty="0" smtClean="0"/>
              <a:t>You can now start to add information to a Student Support Plan (Regular program with accommodations).</a:t>
            </a:r>
          </a:p>
          <a:p>
            <a:r>
              <a:rPr lang="en-US" dirty="0" smtClean="0">
                <a:solidFill>
                  <a:srgbClr val="FF0000"/>
                </a:solidFill>
              </a:rPr>
              <a:t>DO NOT </a:t>
            </a:r>
            <a:r>
              <a:rPr lang="en-US" dirty="0" smtClean="0"/>
              <a:t>create documents without the support of your PST – </a:t>
            </a:r>
            <a:r>
              <a:rPr lang="en-US" u="sng" dirty="0" smtClean="0"/>
              <a:t>especially</a:t>
            </a:r>
            <a:r>
              <a:rPr lang="en-US" dirty="0" smtClean="0"/>
              <a:t> </a:t>
            </a:r>
            <a:r>
              <a:rPr lang="en-US" dirty="0" smtClean="0">
                <a:solidFill>
                  <a:srgbClr val="00B0F0"/>
                </a:solidFill>
              </a:rPr>
              <a:t>Modified Education Plans </a:t>
            </a:r>
            <a:r>
              <a:rPr lang="en-US" dirty="0" smtClean="0"/>
              <a:t>and </a:t>
            </a:r>
            <a:r>
              <a:rPr lang="en-US" dirty="0" smtClean="0">
                <a:solidFill>
                  <a:srgbClr val="7030A0"/>
                </a:solidFill>
              </a:rPr>
              <a:t>Individual Education Plans</a:t>
            </a:r>
            <a:r>
              <a:rPr lang="en-US" dirty="0"/>
              <a:t> </a:t>
            </a:r>
            <a:r>
              <a:rPr lang="en-US" dirty="0" smtClean="0"/>
              <a:t>(MEP &amp; IEP should be developed after a decision is made by the </a:t>
            </a:r>
            <a:r>
              <a:rPr lang="en-US" dirty="0" smtClean="0">
                <a:solidFill>
                  <a:srgbClr val="FF0000"/>
                </a:solidFill>
              </a:rPr>
              <a:t>SBST</a:t>
            </a:r>
            <a:r>
              <a:rPr lang="en-US" dirty="0" smtClean="0"/>
              <a:t>).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34</a:t>
            </a:fld>
            <a:endParaRPr lang="en-US"/>
          </a:p>
        </p:txBody>
      </p:sp>
      <p:sp>
        <p:nvSpPr>
          <p:cNvPr id="4" name="Title 3"/>
          <p:cNvSpPr>
            <a:spLocks noGrp="1"/>
          </p:cNvSpPr>
          <p:nvPr>
            <p:ph type="title"/>
          </p:nvPr>
        </p:nvSpPr>
        <p:spPr/>
        <p:txBody>
          <a:bodyPr/>
          <a:lstStyle/>
          <a:p>
            <a:r>
              <a:rPr lang="en-US" dirty="0" smtClean="0"/>
              <a:t>Adding Info To SSP template</a:t>
            </a: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95" b="48050"/>
          <a:stretch/>
        </p:blipFill>
        <p:spPr bwMode="auto">
          <a:xfrm>
            <a:off x="283176" y="4038600"/>
            <a:ext cx="8577649" cy="223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12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2"/>
            <a:ext cx="8153401" cy="1252728"/>
          </a:xfrm>
        </p:spPr>
        <p:txBody>
          <a:bodyPr/>
          <a:lstStyle/>
          <a:p>
            <a:r>
              <a:rPr lang="en-US" dirty="0" smtClean="0">
                <a:solidFill>
                  <a:srgbClr val="00B0F0"/>
                </a:solidFill>
              </a:rPr>
              <a:t>Events</a:t>
            </a:r>
            <a:r>
              <a:rPr lang="en-US" dirty="0" smtClean="0"/>
              <a:t> – a log of changes to the documents on file</a:t>
            </a:r>
          </a:p>
          <a:p>
            <a:r>
              <a:rPr lang="en-US" dirty="0" smtClean="0"/>
              <a:t>Can also add events – such as phone calls home, parent meetings, assessments, transfers, etc. </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35</a:t>
            </a:fld>
            <a:endParaRPr lang="en-US"/>
          </a:p>
        </p:txBody>
      </p:sp>
      <p:sp>
        <p:nvSpPr>
          <p:cNvPr id="4" name="Title 3"/>
          <p:cNvSpPr>
            <a:spLocks noGrp="1"/>
          </p:cNvSpPr>
          <p:nvPr>
            <p:ph type="title"/>
          </p:nvPr>
        </p:nvSpPr>
        <p:spPr/>
        <p:txBody>
          <a:bodyPr/>
          <a:lstStyle/>
          <a:p>
            <a:r>
              <a:rPr lang="en-US" dirty="0" smtClean="0"/>
              <a:t> Events Page</a:t>
            </a:r>
            <a:endParaRPr lang="en-US"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140" r="59044" b="55926"/>
          <a:stretch/>
        </p:blipFill>
        <p:spPr bwMode="auto">
          <a:xfrm>
            <a:off x="838200" y="2971799"/>
            <a:ext cx="7086600" cy="366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3657600"/>
            <a:ext cx="7620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192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253947" cy="4407408"/>
          </a:xfrm>
          <a:ln>
            <a:noFill/>
          </a:ln>
        </p:spPr>
        <p:txBody>
          <a:bodyPr/>
          <a:lstStyle/>
          <a:p>
            <a:r>
              <a:rPr lang="en-US" dirty="0" smtClean="0"/>
              <a:t>Click on </a:t>
            </a:r>
            <a:r>
              <a:rPr lang="en-US" dirty="0" smtClean="0">
                <a:solidFill>
                  <a:srgbClr val="0070C0"/>
                </a:solidFill>
              </a:rPr>
              <a:t>New Event</a:t>
            </a:r>
          </a:p>
          <a:p>
            <a:endParaRPr lang="en-US" dirty="0">
              <a:solidFill>
                <a:srgbClr val="0070C0"/>
              </a:solidFill>
            </a:endParaRPr>
          </a:p>
          <a:p>
            <a:endParaRPr lang="en-US" dirty="0" smtClean="0">
              <a:solidFill>
                <a:srgbClr val="0070C0"/>
              </a:solidFill>
            </a:endParaRPr>
          </a:p>
          <a:p>
            <a:r>
              <a:rPr lang="en-US" dirty="0" smtClean="0">
                <a:solidFill>
                  <a:schemeClr val="tx1"/>
                </a:solidFill>
              </a:rPr>
              <a:t>Add Description &amp; Click </a:t>
            </a:r>
            <a:r>
              <a:rPr lang="en-US" dirty="0" smtClean="0">
                <a:solidFill>
                  <a:srgbClr val="00B050"/>
                </a:solidFill>
              </a:rPr>
              <a:t>Accept</a:t>
            </a:r>
            <a:endParaRPr lang="en-US" dirty="0">
              <a:solidFill>
                <a:srgbClr val="00B050"/>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36</a:t>
            </a:fld>
            <a:endParaRPr lang="en-US"/>
          </a:p>
        </p:txBody>
      </p:sp>
      <p:sp>
        <p:nvSpPr>
          <p:cNvPr id="4" name="Title 3"/>
          <p:cNvSpPr>
            <a:spLocks noGrp="1"/>
          </p:cNvSpPr>
          <p:nvPr>
            <p:ph type="title"/>
          </p:nvPr>
        </p:nvSpPr>
        <p:spPr/>
        <p:txBody>
          <a:bodyPr/>
          <a:lstStyle/>
          <a:p>
            <a:r>
              <a:rPr lang="en-US" dirty="0" smtClean="0"/>
              <a:t>Adding a new event</a:t>
            </a:r>
            <a:endParaRPr lang="en-US" dirty="0"/>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625" b="12967"/>
          <a:stretch/>
        </p:blipFill>
        <p:spPr bwMode="auto">
          <a:xfrm>
            <a:off x="3733799" y="1622853"/>
            <a:ext cx="4285735" cy="21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204" r="72124" b="51337"/>
          <a:stretch/>
        </p:blipFill>
        <p:spPr bwMode="auto">
          <a:xfrm>
            <a:off x="562232" y="3617699"/>
            <a:ext cx="2617573" cy="224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34946" y="2016211"/>
            <a:ext cx="708454" cy="574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895600" y="2398499"/>
            <a:ext cx="931905" cy="14115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32454" y="5334000"/>
            <a:ext cx="663146" cy="50825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 t="9304" r="59404" b="55063"/>
          <a:stretch/>
        </p:blipFill>
        <p:spPr bwMode="auto">
          <a:xfrm>
            <a:off x="3735858" y="3988303"/>
            <a:ext cx="4384081" cy="233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2743200" y="5463166"/>
            <a:ext cx="992658" cy="86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810000" y="5206746"/>
            <a:ext cx="3829567" cy="45264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3400" y="6172200"/>
            <a:ext cx="2927212" cy="400110"/>
          </a:xfrm>
          <a:prstGeom prst="rect">
            <a:avLst/>
          </a:prstGeom>
          <a:noFill/>
        </p:spPr>
        <p:txBody>
          <a:bodyPr wrap="none" rtlCol="0">
            <a:spAutoFit/>
          </a:bodyPr>
          <a:lstStyle/>
          <a:p>
            <a:r>
              <a:rPr lang="en-US" sz="2000" dirty="0" smtClean="0"/>
              <a:t>Your event is now saved !</a:t>
            </a:r>
            <a:endParaRPr lang="en-US" sz="2000" dirty="0"/>
          </a:p>
        </p:txBody>
      </p:sp>
    </p:spTree>
    <p:extLst>
      <p:ext uri="{BB962C8B-B14F-4D97-AF65-F5344CB8AC3E}">
        <p14:creationId xmlns:p14="http://schemas.microsoft.com/office/powerpoint/2010/main" val="3731577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handout is intended as a “quick start” guide to PowerSchool and </a:t>
            </a:r>
            <a:r>
              <a:rPr lang="en-US" dirty="0" err="1" smtClean="0"/>
              <a:t>TieNet</a:t>
            </a:r>
            <a:r>
              <a:rPr lang="en-US" dirty="0" smtClean="0"/>
              <a:t>. </a:t>
            </a:r>
          </a:p>
          <a:p>
            <a:r>
              <a:rPr lang="en-US" dirty="0" smtClean="0"/>
              <a:t>As you start to use this program – and have questions, please reach out to – </a:t>
            </a:r>
          </a:p>
          <a:p>
            <a:pPr lvl="1"/>
            <a:r>
              <a:rPr lang="en-US" dirty="0" smtClean="0"/>
              <a:t>At the school level,  ask your Principal and fellow teachers (PS/PT) and/or your Program Support Teacher (</a:t>
            </a:r>
            <a:r>
              <a:rPr lang="en-US" dirty="0" err="1" smtClean="0"/>
              <a:t>Tienet</a:t>
            </a:r>
            <a:r>
              <a:rPr lang="en-US" dirty="0" smtClean="0"/>
              <a:t>)</a:t>
            </a:r>
          </a:p>
          <a:p>
            <a:pPr lvl="1"/>
            <a:r>
              <a:rPr lang="en-US" dirty="0" smtClean="0"/>
              <a:t>For further support with PS/PT, contact your Regional Tech Support Coordinator. </a:t>
            </a:r>
          </a:p>
          <a:p>
            <a:pPr lvl="1"/>
            <a:r>
              <a:rPr lang="en-US" dirty="0" smtClean="0"/>
              <a:t>If you are a PST and need further support with </a:t>
            </a:r>
            <a:r>
              <a:rPr lang="en-US" dirty="0" err="1" smtClean="0"/>
              <a:t>Tienet</a:t>
            </a:r>
            <a:r>
              <a:rPr lang="en-US" dirty="0" smtClean="0"/>
              <a:t>, contact your Regional Inclusive Schooling Coordinator (RISC)</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37</a:t>
            </a:fld>
            <a:endParaRPr lang="en-US"/>
          </a:p>
        </p:txBody>
      </p:sp>
      <p:sp>
        <p:nvSpPr>
          <p:cNvPr id="4" name="Title 3"/>
          <p:cNvSpPr>
            <a:spLocks noGrp="1"/>
          </p:cNvSpPr>
          <p:nvPr>
            <p:ph type="title"/>
          </p:nvPr>
        </p:nvSpPr>
        <p:spPr/>
        <p:txBody>
          <a:bodyPr/>
          <a:lstStyle/>
          <a:p>
            <a:r>
              <a:rPr lang="en-US" dirty="0" smtClean="0"/>
              <a:t>Questions/Concerns</a:t>
            </a:r>
            <a:endParaRPr lang="en-US" dirty="0"/>
          </a:p>
        </p:txBody>
      </p:sp>
    </p:spTree>
    <p:extLst>
      <p:ext uri="{BB962C8B-B14F-4D97-AF65-F5344CB8AC3E}">
        <p14:creationId xmlns:p14="http://schemas.microsoft.com/office/powerpoint/2010/main" val="415394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clicking on the Student Information icon f      from the main PowerSchool menu, you can access information about a student, such as their course schedule or guardian contact information.</a:t>
            </a:r>
          </a:p>
          <a:p>
            <a:r>
              <a:rPr lang="en-US" dirty="0" smtClean="0"/>
              <a:t>From this screen,</a:t>
            </a:r>
          </a:p>
          <a:p>
            <a:pPr marL="45720" indent="0">
              <a:buNone/>
            </a:pPr>
            <a:r>
              <a:rPr lang="en-US" dirty="0" smtClean="0"/>
              <a:t>  select a student’s </a:t>
            </a:r>
          </a:p>
          <a:p>
            <a:pPr marL="45720" indent="0">
              <a:buNone/>
            </a:pPr>
            <a:r>
              <a:rPr lang="en-US" dirty="0" smtClean="0"/>
              <a:t>  name.</a:t>
            </a:r>
          </a:p>
          <a:p>
            <a:pPr lvl="8"/>
            <a:endParaRPr lang="en-US" dirty="0" smtClean="0"/>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a:p>
        </p:txBody>
      </p:sp>
      <p:sp>
        <p:nvSpPr>
          <p:cNvPr id="4" name="Title 3"/>
          <p:cNvSpPr>
            <a:spLocks noGrp="1"/>
          </p:cNvSpPr>
          <p:nvPr>
            <p:ph type="title"/>
          </p:nvPr>
        </p:nvSpPr>
        <p:spPr/>
        <p:txBody>
          <a:bodyPr/>
          <a:lstStyle/>
          <a:p>
            <a:r>
              <a:rPr lang="en-US" dirty="0" err="1" smtClean="0"/>
              <a:t>Powerschool</a:t>
            </a:r>
            <a:r>
              <a:rPr lang="en-US" dirty="0" smtClean="0"/>
              <a:t>-Student information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4857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5491162"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93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7696201" cy="1709929"/>
          </a:xfrm>
        </p:spPr>
        <p:txBody>
          <a:bodyPr/>
          <a:lstStyle/>
          <a:p>
            <a:r>
              <a:rPr lang="en-US" dirty="0" smtClean="0"/>
              <a:t>By selecting an option from the drop-down menu located on the top right, you can access various information about a particular student.</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a:p>
        </p:txBody>
      </p:sp>
      <p:sp>
        <p:nvSpPr>
          <p:cNvPr id="4" name="Title 3"/>
          <p:cNvSpPr>
            <a:spLocks noGrp="1"/>
          </p:cNvSpPr>
          <p:nvPr>
            <p:ph type="title"/>
          </p:nvPr>
        </p:nvSpPr>
        <p:spPr/>
        <p:txBody>
          <a:bodyPr/>
          <a:lstStyle/>
          <a:p>
            <a:r>
              <a:rPr lang="en-US" dirty="0" err="1" smtClean="0"/>
              <a:t>Powerschool</a:t>
            </a:r>
            <a:r>
              <a:rPr lang="en-US" dirty="0" smtClean="0"/>
              <a:t>-Student information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862739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06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886201" cy="3462529"/>
          </a:xfrm>
        </p:spPr>
        <p:txBody>
          <a:bodyPr/>
          <a:lstStyle/>
          <a:p>
            <a:r>
              <a:rPr lang="en-US" dirty="0" smtClean="0"/>
              <a:t>To Launch </a:t>
            </a:r>
            <a:r>
              <a:rPr lang="en-US" dirty="0" err="1" smtClean="0"/>
              <a:t>PowerTeacher</a:t>
            </a:r>
            <a:r>
              <a:rPr lang="en-US" dirty="0" smtClean="0"/>
              <a:t> </a:t>
            </a:r>
            <a:r>
              <a:rPr lang="en-US" dirty="0" err="1" smtClean="0"/>
              <a:t>Gradebook</a:t>
            </a:r>
            <a:r>
              <a:rPr lang="en-US" dirty="0" smtClean="0"/>
              <a:t>, click on the arrow next to Launch, and select Older Launch</a:t>
            </a:r>
          </a:p>
          <a:p>
            <a:endParaRPr lang="en-US" dirty="0"/>
          </a:p>
          <a:p>
            <a:r>
              <a:rPr lang="en-US" dirty="0" smtClean="0"/>
              <a:t>Select “Run” when asked if you want to run the application. </a:t>
            </a:r>
          </a:p>
          <a:p>
            <a:pPr marL="45720" indent="0">
              <a:buNone/>
            </a:pP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a:p>
        </p:txBody>
      </p:sp>
      <p:sp>
        <p:nvSpPr>
          <p:cNvPr id="4" name="Title 3"/>
          <p:cNvSpPr>
            <a:spLocks noGrp="1"/>
          </p:cNvSpPr>
          <p:nvPr>
            <p:ph type="title"/>
          </p:nvPr>
        </p:nvSpPr>
        <p:spPr/>
        <p:txBody>
          <a:bodyPr/>
          <a:lstStyle/>
          <a:p>
            <a:r>
              <a:rPr lang="en-US" dirty="0" err="1" smtClean="0"/>
              <a:t>Gradebook</a:t>
            </a:r>
            <a:r>
              <a:rPr lang="en-US" dirty="0" smtClean="0"/>
              <a:t>-Launch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943350" cy="384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3400"/>
            <a:ext cx="39243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70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From the drop down menu located at the top left corner, select the right year and semester.</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Select the class you want to work with.</a:t>
            </a: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a:p>
        </p:txBody>
      </p:sp>
      <p:sp>
        <p:nvSpPr>
          <p:cNvPr id="4" name="Title 3"/>
          <p:cNvSpPr>
            <a:spLocks noGrp="1"/>
          </p:cNvSpPr>
          <p:nvPr>
            <p:ph type="title"/>
          </p:nvPr>
        </p:nvSpPr>
        <p:spPr/>
        <p:txBody>
          <a:bodyPr/>
          <a:lstStyle/>
          <a:p>
            <a:r>
              <a:rPr lang="en-US" dirty="0" err="1" smtClean="0"/>
              <a:t>Gradebook</a:t>
            </a:r>
            <a:r>
              <a:rPr lang="en-US" dirty="0" smtClean="0"/>
              <a:t>-Select Class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15611"/>
            <a:ext cx="4419600" cy="19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953000"/>
            <a:ext cx="6019800" cy="153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45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4038601" cy="4739613"/>
          </a:xfrm>
        </p:spPr>
        <p:txBody>
          <a:bodyPr>
            <a:normAutofit fontScale="92500" lnSpcReduction="20000"/>
          </a:bodyPr>
          <a:lstStyle/>
          <a:p>
            <a:r>
              <a:rPr lang="en-US" dirty="0" smtClean="0"/>
              <a:t>To create a category, select the + button in the Categories section at the bottom left corner of the screen.</a:t>
            </a:r>
          </a:p>
          <a:p>
            <a:endParaRPr lang="en-US" dirty="0"/>
          </a:p>
          <a:p>
            <a:endParaRPr lang="en-US" dirty="0" smtClean="0"/>
          </a:p>
          <a:p>
            <a:endParaRPr lang="en-US" dirty="0"/>
          </a:p>
          <a:p>
            <a:endParaRPr lang="en-US" dirty="0" smtClean="0"/>
          </a:p>
          <a:p>
            <a:endParaRPr lang="en-US" dirty="0" smtClean="0"/>
          </a:p>
          <a:p>
            <a:r>
              <a:rPr lang="en-US" dirty="0" smtClean="0"/>
              <a:t>Fill in the details of the category you would like to create. Generally, categories refer to units of study, or types of evaluations. Categories are generally created to reflect your course outline.</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a:p>
        </p:txBody>
      </p:sp>
      <p:sp>
        <p:nvSpPr>
          <p:cNvPr id="4" name="Title 3"/>
          <p:cNvSpPr>
            <a:spLocks noGrp="1"/>
          </p:cNvSpPr>
          <p:nvPr>
            <p:ph type="title"/>
          </p:nvPr>
        </p:nvSpPr>
        <p:spPr/>
        <p:txBody>
          <a:bodyPr/>
          <a:lstStyle/>
          <a:p>
            <a:r>
              <a:rPr lang="en-US" dirty="0" err="1" smtClean="0"/>
              <a:t>Gradebook</a:t>
            </a:r>
            <a:r>
              <a:rPr lang="en-US" dirty="0" smtClean="0"/>
              <a:t>-creating categories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1676400" cy="131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881313" cy="455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267200" y="3733800"/>
            <a:ext cx="1066800" cy="17526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09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657601" cy="4407408"/>
          </a:xfrm>
        </p:spPr>
        <p:txBody>
          <a:bodyPr/>
          <a:lstStyle/>
          <a:p>
            <a:r>
              <a:rPr lang="en-US" dirty="0" smtClean="0"/>
              <a:t>You will need to weigh categories according to your course outline. From the tabs at the top of the screen, select Grade Setup</a:t>
            </a:r>
          </a:p>
          <a:p>
            <a:r>
              <a:rPr lang="en-US" dirty="0" smtClean="0"/>
              <a:t>Select the reporting term. </a:t>
            </a:r>
          </a:p>
          <a:p>
            <a:r>
              <a:rPr lang="en-US" dirty="0" smtClean="0"/>
              <a:t>From the 3 options, select category weights.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a:p>
        </p:txBody>
      </p:sp>
      <p:sp>
        <p:nvSpPr>
          <p:cNvPr id="4" name="Title 3"/>
          <p:cNvSpPr>
            <a:spLocks noGrp="1"/>
          </p:cNvSpPr>
          <p:nvPr>
            <p:ph type="title"/>
          </p:nvPr>
        </p:nvSpPr>
        <p:spPr/>
        <p:txBody>
          <a:bodyPr/>
          <a:lstStyle/>
          <a:p>
            <a:r>
              <a:rPr lang="en-US" dirty="0" err="1" smtClean="0"/>
              <a:t>Gradebook</a:t>
            </a:r>
            <a:r>
              <a:rPr lang="en-US" dirty="0" smtClean="0"/>
              <a:t>-weighing categories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7400"/>
            <a:ext cx="405647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483" y="3505200"/>
            <a:ext cx="4037591"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202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1717</TotalTime>
  <Words>1605</Words>
  <Application>Microsoft Office PowerPoint</Application>
  <PresentationFormat>On-screen Show (4:3)</PresentationFormat>
  <Paragraphs>186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Grid</vt:lpstr>
      <vt:lpstr>Introduction to Powerschool Gradebook and tienet</vt:lpstr>
      <vt:lpstr>Powerschool SIGN IN</vt:lpstr>
      <vt:lpstr>Powerschool- Attendance</vt:lpstr>
      <vt:lpstr>Powerschool-Student information</vt:lpstr>
      <vt:lpstr>Powerschool-Student information</vt:lpstr>
      <vt:lpstr>Gradebook-Launch</vt:lpstr>
      <vt:lpstr>Gradebook-Select Class</vt:lpstr>
      <vt:lpstr>Gradebook-creating categories</vt:lpstr>
      <vt:lpstr>Gradebook-weighing categories</vt:lpstr>
      <vt:lpstr>Gradebook-Weighing Categories</vt:lpstr>
      <vt:lpstr>Gradebook-Creating a new assignment</vt:lpstr>
      <vt:lpstr>Grade-book-Entering grades</vt:lpstr>
      <vt:lpstr>Gradebook-Missing or late assignments</vt:lpstr>
      <vt:lpstr>Gradebook- comments and Reports</vt:lpstr>
      <vt:lpstr>Gradebook-Comments and reports</vt:lpstr>
      <vt:lpstr>Gradebook-Comments and Reports</vt:lpstr>
      <vt:lpstr>Gradebook-Reports</vt:lpstr>
      <vt:lpstr>Gradebook- Copying ASSignments</vt:lpstr>
      <vt:lpstr>Gradebook-copying assignments</vt:lpstr>
      <vt:lpstr>Accessing Tienet</vt:lpstr>
      <vt:lpstr>Accessing Tienet</vt:lpstr>
      <vt:lpstr>Tienet Homepage </vt:lpstr>
      <vt:lpstr>Quick Help Guides</vt:lpstr>
      <vt:lpstr>Accessing Student roster</vt:lpstr>
      <vt:lpstr>Student Roster page</vt:lpstr>
      <vt:lpstr>Student Roster – Program Type</vt:lpstr>
      <vt:lpstr>Program Type Page</vt:lpstr>
      <vt:lpstr>Accessing Student Profile Page</vt:lpstr>
      <vt:lpstr>Student Profile Page</vt:lpstr>
      <vt:lpstr>Program information page</vt:lpstr>
      <vt:lpstr>Documents Page</vt:lpstr>
      <vt:lpstr>Student Support Plan </vt:lpstr>
      <vt:lpstr>Creating a New Document</vt:lpstr>
      <vt:lpstr>Adding Info To SSP template</vt:lpstr>
      <vt:lpstr> Events Page</vt:lpstr>
      <vt:lpstr>Adding a new event</vt:lpstr>
      <vt:lpstr>Questions/Concerns</vt:lpstr>
    </vt:vector>
  </TitlesOfParts>
  <Company>GNWT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Powerschool Gradebook and tienet</dc:title>
  <dc:creator>Michelle Chenard</dc:creator>
  <cp:lastModifiedBy>Colleen Eckert</cp:lastModifiedBy>
  <cp:revision>55</cp:revision>
  <cp:lastPrinted>2017-08-16T19:42:57Z</cp:lastPrinted>
  <dcterms:created xsi:type="dcterms:W3CDTF">2017-08-14T20:11:11Z</dcterms:created>
  <dcterms:modified xsi:type="dcterms:W3CDTF">2017-08-24T00:38:00Z</dcterms:modified>
</cp:coreProperties>
</file>